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3"/>
  </p:notesMasterIdLst>
  <p:sldIdLst>
    <p:sldId id="256" r:id="rId2"/>
    <p:sldId id="257" r:id="rId3"/>
    <p:sldId id="290" r:id="rId4"/>
    <p:sldId id="258" r:id="rId5"/>
    <p:sldId id="324" r:id="rId6"/>
    <p:sldId id="325" r:id="rId7"/>
    <p:sldId id="307" r:id="rId8"/>
    <p:sldId id="292" r:id="rId9"/>
    <p:sldId id="293" r:id="rId10"/>
    <p:sldId id="297" r:id="rId11"/>
    <p:sldId id="294" r:id="rId12"/>
    <p:sldId id="295" r:id="rId13"/>
    <p:sldId id="301" r:id="rId14"/>
    <p:sldId id="296" r:id="rId15"/>
    <p:sldId id="299" r:id="rId16"/>
    <p:sldId id="306" r:id="rId17"/>
    <p:sldId id="298" r:id="rId18"/>
    <p:sldId id="357" r:id="rId19"/>
    <p:sldId id="291" r:id="rId20"/>
    <p:sldId id="355" r:id="rId21"/>
    <p:sldId id="269" r:id="rId22"/>
    <p:sldId id="354" r:id="rId23"/>
    <p:sldId id="309" r:id="rId24"/>
    <p:sldId id="310" r:id="rId25"/>
    <p:sldId id="311" r:id="rId26"/>
    <p:sldId id="356" r:id="rId27"/>
    <p:sldId id="315" r:id="rId28"/>
    <p:sldId id="359" r:id="rId29"/>
    <p:sldId id="360" r:id="rId30"/>
    <p:sldId id="358" r:id="rId31"/>
    <p:sldId id="361" r:id="rId32"/>
    <p:sldId id="363" r:id="rId33"/>
    <p:sldId id="364" r:id="rId34"/>
    <p:sldId id="393" r:id="rId35"/>
    <p:sldId id="372" r:id="rId36"/>
    <p:sldId id="367" r:id="rId37"/>
    <p:sldId id="368" r:id="rId38"/>
    <p:sldId id="369" r:id="rId39"/>
    <p:sldId id="370" r:id="rId40"/>
    <p:sldId id="371" r:id="rId41"/>
    <p:sldId id="373" r:id="rId42"/>
    <p:sldId id="375" r:id="rId43"/>
    <p:sldId id="376" r:id="rId44"/>
    <p:sldId id="377" r:id="rId45"/>
    <p:sldId id="378" r:id="rId46"/>
    <p:sldId id="379" r:id="rId47"/>
    <p:sldId id="380" r:id="rId48"/>
    <p:sldId id="381" r:id="rId49"/>
    <p:sldId id="383" r:id="rId50"/>
    <p:sldId id="382" r:id="rId51"/>
    <p:sldId id="384" r:id="rId52"/>
    <p:sldId id="395" r:id="rId53"/>
    <p:sldId id="385" r:id="rId54"/>
    <p:sldId id="386" r:id="rId55"/>
    <p:sldId id="388" r:id="rId56"/>
    <p:sldId id="389" r:id="rId57"/>
    <p:sldId id="387" r:id="rId58"/>
    <p:sldId id="392" r:id="rId59"/>
    <p:sldId id="390" r:id="rId60"/>
    <p:sldId id="352" r:id="rId61"/>
    <p:sldId id="329" r:id="rId62"/>
  </p:sldIdLst>
  <p:sldSz cx="12192000" cy="6858000"/>
  <p:notesSz cx="6858000" cy="9144000"/>
  <p:defaultTextStyle>
    <a:defPPr>
      <a:defRPr lang="en-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3E3E3"/>
    <a:srgbClr val="FFFFFF"/>
    <a:srgbClr val="FFC00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933" autoAdjust="0"/>
    <p:restoredTop sz="96327"/>
  </p:normalViewPr>
  <p:slideViewPr>
    <p:cSldViewPr snapToGrid="0">
      <p:cViewPr>
        <p:scale>
          <a:sx n="89" d="100"/>
          <a:sy n="89" d="100"/>
        </p:scale>
        <p:origin x="984" y="24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K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EC1967-BFD7-0145-AEF4-4BD17D5EA6FD}" type="datetimeFigureOut">
              <a:rPr lang="en-KR" smtClean="0"/>
              <a:t>1/5/23</a:t>
            </a:fld>
            <a:endParaRPr lang="en-K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K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K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A52E82-C56D-E64B-AD02-8172E31CB74E}" type="slidenum">
              <a:rPr lang="en-KR" smtClean="0"/>
              <a:t>‹#›</a:t>
            </a:fld>
            <a:endParaRPr lang="en-KR"/>
          </a:p>
        </p:txBody>
      </p:sp>
    </p:spTree>
    <p:extLst>
      <p:ext uri="{BB962C8B-B14F-4D97-AF65-F5344CB8AC3E}">
        <p14:creationId xmlns:p14="http://schemas.microsoft.com/office/powerpoint/2010/main" val="3309932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22B28DD-36C3-5D21-8474-1BEC7DDDDCD7}"/>
              </a:ext>
            </a:extLst>
          </p:cNvPr>
          <p:cNvSpPr/>
          <p:nvPr userDrawn="1"/>
        </p:nvSpPr>
        <p:spPr>
          <a:xfrm>
            <a:off x="0" y="4840357"/>
            <a:ext cx="12192000" cy="201764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8" name="Rectangle 7">
            <a:extLst>
              <a:ext uri="{FF2B5EF4-FFF2-40B4-BE49-F238E27FC236}">
                <a16:creationId xmlns:a16="http://schemas.microsoft.com/office/drawing/2014/main" id="{5E648BA0-4BD9-6B25-B0D8-1DC2BD4DD903}"/>
              </a:ext>
            </a:extLst>
          </p:cNvPr>
          <p:cNvSpPr/>
          <p:nvPr userDrawn="1"/>
        </p:nvSpPr>
        <p:spPr>
          <a:xfrm>
            <a:off x="0" y="0"/>
            <a:ext cx="12192000" cy="484035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9" name="Rectangle 8">
            <a:extLst>
              <a:ext uri="{FF2B5EF4-FFF2-40B4-BE49-F238E27FC236}">
                <a16:creationId xmlns:a16="http://schemas.microsoft.com/office/drawing/2014/main" id="{E8923655-E9A4-6C90-8C35-0BE5908E61A0}"/>
              </a:ext>
            </a:extLst>
          </p:cNvPr>
          <p:cNvSpPr/>
          <p:nvPr userDrawn="1"/>
        </p:nvSpPr>
        <p:spPr>
          <a:xfrm>
            <a:off x="421385" y="586408"/>
            <a:ext cx="11349230" cy="568518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 name="Title 1">
            <a:extLst>
              <a:ext uri="{FF2B5EF4-FFF2-40B4-BE49-F238E27FC236}">
                <a16:creationId xmlns:a16="http://schemas.microsoft.com/office/drawing/2014/main" id="{D31DC638-B0D1-5136-B67C-EBB4EED97DD3}"/>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KR" dirty="0"/>
          </a:p>
        </p:txBody>
      </p:sp>
      <p:sp>
        <p:nvSpPr>
          <p:cNvPr id="3" name="Subtitle 2">
            <a:extLst>
              <a:ext uri="{FF2B5EF4-FFF2-40B4-BE49-F238E27FC236}">
                <a16:creationId xmlns:a16="http://schemas.microsoft.com/office/drawing/2014/main" id="{F99D31A8-1C85-71B6-AF18-F6C06728D2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KR" dirty="0"/>
          </a:p>
        </p:txBody>
      </p:sp>
    </p:spTree>
    <p:extLst>
      <p:ext uri="{BB962C8B-B14F-4D97-AF65-F5344CB8AC3E}">
        <p14:creationId xmlns:p14="http://schemas.microsoft.com/office/powerpoint/2010/main" val="325709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5A6D2-D209-A83D-325D-996D1DF93CD1}"/>
              </a:ext>
            </a:extLst>
          </p:cNvPr>
          <p:cNvSpPr>
            <a:spLocks noGrp="1"/>
          </p:cNvSpPr>
          <p:nvPr>
            <p:ph type="title"/>
          </p:nvPr>
        </p:nvSpPr>
        <p:spPr/>
        <p:txBody>
          <a:bodyPr/>
          <a:lstStyle/>
          <a:p>
            <a:r>
              <a:rPr lang="en-US"/>
              <a:t>Click to edit Master title style</a:t>
            </a:r>
            <a:endParaRPr lang="en-KR"/>
          </a:p>
        </p:txBody>
      </p:sp>
      <p:sp>
        <p:nvSpPr>
          <p:cNvPr id="3" name="Vertical Text Placeholder 2">
            <a:extLst>
              <a:ext uri="{FF2B5EF4-FFF2-40B4-BE49-F238E27FC236}">
                <a16:creationId xmlns:a16="http://schemas.microsoft.com/office/drawing/2014/main" id="{FB0C6718-E503-3CD0-AD5F-2BAC2CD635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C09667EF-381D-F0AC-18B6-5F1333CF4F0F}"/>
              </a:ext>
            </a:extLst>
          </p:cNvPr>
          <p:cNvSpPr>
            <a:spLocks noGrp="1"/>
          </p:cNvSpPr>
          <p:nvPr>
            <p:ph type="dt" sz="half" idx="10"/>
          </p:nvPr>
        </p:nvSpPr>
        <p:spPr/>
        <p:txBody>
          <a:bodyPr/>
          <a:lstStyle/>
          <a:p>
            <a:r>
              <a:rPr lang="en-US"/>
              <a:t>Spatial Transcriptomics</a:t>
            </a:r>
            <a:endParaRPr lang="en-KR"/>
          </a:p>
        </p:txBody>
      </p:sp>
      <p:sp>
        <p:nvSpPr>
          <p:cNvPr id="5" name="Footer Placeholder 4">
            <a:extLst>
              <a:ext uri="{FF2B5EF4-FFF2-40B4-BE49-F238E27FC236}">
                <a16:creationId xmlns:a16="http://schemas.microsoft.com/office/drawing/2014/main" id="{9DA07E06-6D53-7A9B-3C87-41A235416849}"/>
              </a:ext>
            </a:extLst>
          </p:cNvPr>
          <p:cNvSpPr>
            <a:spLocks noGrp="1"/>
          </p:cNvSpPr>
          <p:nvPr>
            <p:ph type="ftr" sz="quarter" idx="11"/>
          </p:nvPr>
        </p:nvSpPr>
        <p:spPr/>
        <p:txBody>
          <a:bodyPr/>
          <a:lstStyle/>
          <a:p>
            <a:r>
              <a:rPr lang="en-US"/>
              <a:t>2023 The 19th KOGO Winter Workshop</a:t>
            </a:r>
            <a:endParaRPr lang="en-KR"/>
          </a:p>
        </p:txBody>
      </p:sp>
      <p:sp>
        <p:nvSpPr>
          <p:cNvPr id="6" name="Slide Number Placeholder 5">
            <a:extLst>
              <a:ext uri="{FF2B5EF4-FFF2-40B4-BE49-F238E27FC236}">
                <a16:creationId xmlns:a16="http://schemas.microsoft.com/office/drawing/2014/main" id="{8A78DF5A-DDB5-6EEA-692B-80F333AD126E}"/>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2031615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E03C46-0998-F2B6-A7D5-69EF9FDA1E9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KR"/>
          </a:p>
        </p:txBody>
      </p:sp>
      <p:sp>
        <p:nvSpPr>
          <p:cNvPr id="3" name="Vertical Text Placeholder 2">
            <a:extLst>
              <a:ext uri="{FF2B5EF4-FFF2-40B4-BE49-F238E27FC236}">
                <a16:creationId xmlns:a16="http://schemas.microsoft.com/office/drawing/2014/main" id="{E10C6229-B190-1E05-2183-AA8D9A1EB9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495D6266-DA1E-187E-5146-BBE52DAC8D2E}"/>
              </a:ext>
            </a:extLst>
          </p:cNvPr>
          <p:cNvSpPr>
            <a:spLocks noGrp="1"/>
          </p:cNvSpPr>
          <p:nvPr>
            <p:ph type="dt" sz="half" idx="10"/>
          </p:nvPr>
        </p:nvSpPr>
        <p:spPr/>
        <p:txBody>
          <a:bodyPr/>
          <a:lstStyle/>
          <a:p>
            <a:r>
              <a:rPr lang="en-US"/>
              <a:t>Spatial Transcriptomics</a:t>
            </a:r>
            <a:endParaRPr lang="en-KR"/>
          </a:p>
        </p:txBody>
      </p:sp>
      <p:sp>
        <p:nvSpPr>
          <p:cNvPr id="5" name="Footer Placeholder 4">
            <a:extLst>
              <a:ext uri="{FF2B5EF4-FFF2-40B4-BE49-F238E27FC236}">
                <a16:creationId xmlns:a16="http://schemas.microsoft.com/office/drawing/2014/main" id="{891C52C2-F9DE-C0CC-893A-2AABCF6B7C85}"/>
              </a:ext>
            </a:extLst>
          </p:cNvPr>
          <p:cNvSpPr>
            <a:spLocks noGrp="1"/>
          </p:cNvSpPr>
          <p:nvPr>
            <p:ph type="ftr" sz="quarter" idx="11"/>
          </p:nvPr>
        </p:nvSpPr>
        <p:spPr/>
        <p:txBody>
          <a:bodyPr/>
          <a:lstStyle/>
          <a:p>
            <a:r>
              <a:rPr lang="en-US"/>
              <a:t>2023 The 19th KOGO Winter Workshop</a:t>
            </a:r>
            <a:endParaRPr lang="en-KR"/>
          </a:p>
        </p:txBody>
      </p:sp>
      <p:sp>
        <p:nvSpPr>
          <p:cNvPr id="6" name="Slide Number Placeholder 5">
            <a:extLst>
              <a:ext uri="{FF2B5EF4-FFF2-40B4-BE49-F238E27FC236}">
                <a16:creationId xmlns:a16="http://schemas.microsoft.com/office/drawing/2014/main" id="{8655751B-859C-0B81-3BB4-E016447B7C98}"/>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122802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B5BCD-49B3-1206-A3DA-D90A021E9BDF}"/>
              </a:ext>
            </a:extLst>
          </p:cNvPr>
          <p:cNvSpPr>
            <a:spLocks noGrp="1"/>
          </p:cNvSpPr>
          <p:nvPr>
            <p:ph type="title"/>
          </p:nvPr>
        </p:nvSpPr>
        <p:spPr>
          <a:xfrm>
            <a:off x="410817" y="375599"/>
            <a:ext cx="11198085" cy="785184"/>
          </a:xfrm>
        </p:spPr>
        <p:txBody>
          <a:bodyPr>
            <a:normAutofit/>
          </a:bodyPr>
          <a:lstStyle>
            <a:lvl1pPr>
              <a:defRPr sz="3600"/>
            </a:lvl1pPr>
          </a:lstStyle>
          <a:p>
            <a:r>
              <a:rPr lang="en-US" dirty="0"/>
              <a:t>Click to edit Master title style</a:t>
            </a:r>
            <a:endParaRPr lang="en-KR" dirty="0"/>
          </a:p>
        </p:txBody>
      </p:sp>
      <p:sp>
        <p:nvSpPr>
          <p:cNvPr id="3" name="Content Placeholder 2">
            <a:extLst>
              <a:ext uri="{FF2B5EF4-FFF2-40B4-BE49-F238E27FC236}">
                <a16:creationId xmlns:a16="http://schemas.microsoft.com/office/drawing/2014/main" id="{52FB37C3-ED7C-EE75-3984-5063135B7F1B}"/>
              </a:ext>
            </a:extLst>
          </p:cNvPr>
          <p:cNvSpPr>
            <a:spLocks noGrp="1"/>
          </p:cNvSpPr>
          <p:nvPr>
            <p:ph idx="1"/>
          </p:nvPr>
        </p:nvSpPr>
        <p:spPr>
          <a:xfrm>
            <a:off x="410818" y="1471992"/>
            <a:ext cx="11198084"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KR" dirty="0"/>
          </a:p>
        </p:txBody>
      </p:sp>
      <p:sp>
        <p:nvSpPr>
          <p:cNvPr id="4" name="Date Placeholder 3">
            <a:extLst>
              <a:ext uri="{FF2B5EF4-FFF2-40B4-BE49-F238E27FC236}">
                <a16:creationId xmlns:a16="http://schemas.microsoft.com/office/drawing/2014/main" id="{70462FBD-F153-65BE-5A9D-6CB98932E3E3}"/>
              </a:ext>
            </a:extLst>
          </p:cNvPr>
          <p:cNvSpPr>
            <a:spLocks noGrp="1"/>
          </p:cNvSpPr>
          <p:nvPr>
            <p:ph type="dt" sz="half" idx="10"/>
          </p:nvPr>
        </p:nvSpPr>
        <p:spPr>
          <a:xfrm>
            <a:off x="0" y="6492873"/>
            <a:ext cx="2743200" cy="365125"/>
          </a:xfrm>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54B203A6-2EAC-44C0-1AEE-20FD8F7A0B32}"/>
              </a:ext>
            </a:extLst>
          </p:cNvPr>
          <p:cNvSpPr>
            <a:spLocks noGrp="1"/>
          </p:cNvSpPr>
          <p:nvPr>
            <p:ph type="ftr" sz="quarter" idx="11"/>
          </p:nvPr>
        </p:nvSpPr>
        <p:spPr>
          <a:xfrm>
            <a:off x="4038600" y="6492874"/>
            <a:ext cx="4114800" cy="365125"/>
          </a:xfrm>
        </p:spPr>
        <p:txBody>
          <a:bodyPr/>
          <a:lstStyle/>
          <a:p>
            <a:r>
              <a:rPr lang="en-KR" dirty="0"/>
              <a:t>2023 The 19th KOGO Winter Workshop</a:t>
            </a:r>
          </a:p>
        </p:txBody>
      </p:sp>
      <p:sp>
        <p:nvSpPr>
          <p:cNvPr id="6" name="Slide Number Placeholder 5">
            <a:extLst>
              <a:ext uri="{FF2B5EF4-FFF2-40B4-BE49-F238E27FC236}">
                <a16:creationId xmlns:a16="http://schemas.microsoft.com/office/drawing/2014/main" id="{2C667F42-7C04-988B-757F-27EFAC222C8D}"/>
              </a:ext>
            </a:extLst>
          </p:cNvPr>
          <p:cNvSpPr>
            <a:spLocks noGrp="1"/>
          </p:cNvSpPr>
          <p:nvPr>
            <p:ph type="sldNum" sz="quarter" idx="12"/>
          </p:nvPr>
        </p:nvSpPr>
        <p:spPr>
          <a:xfrm>
            <a:off x="11688416" y="6492875"/>
            <a:ext cx="503583" cy="365125"/>
          </a:xfrm>
        </p:spPr>
        <p:txBody>
          <a:bodyPr/>
          <a:lstStyle>
            <a:lvl1pPr>
              <a:defRPr sz="1200"/>
            </a:lvl1pPr>
          </a:lstStyle>
          <a:p>
            <a:fld id="{11828C5E-8CE4-D747-8F0F-AA7D410D5DC1}" type="slidenum">
              <a:rPr lang="en-KR" smtClean="0"/>
              <a:pPr/>
              <a:t>‹#›</a:t>
            </a:fld>
            <a:endParaRPr lang="en-KR" dirty="0"/>
          </a:p>
        </p:txBody>
      </p:sp>
      <p:cxnSp>
        <p:nvCxnSpPr>
          <p:cNvPr id="8" name="Straight Connector 7">
            <a:extLst>
              <a:ext uri="{FF2B5EF4-FFF2-40B4-BE49-F238E27FC236}">
                <a16:creationId xmlns:a16="http://schemas.microsoft.com/office/drawing/2014/main" id="{5EA0BE59-4C4B-2E14-0C9D-B8F9E02E450F}"/>
              </a:ext>
            </a:extLst>
          </p:cNvPr>
          <p:cNvCxnSpPr>
            <a:cxnSpLocks/>
          </p:cNvCxnSpPr>
          <p:nvPr userDrawn="1"/>
        </p:nvCxnSpPr>
        <p:spPr>
          <a:xfrm>
            <a:off x="410818" y="1160783"/>
            <a:ext cx="11198086"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400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5D5A55-ABDD-554B-92A0-D4462CF19404}"/>
              </a:ext>
            </a:extLst>
          </p:cNvPr>
          <p:cNvSpPr/>
          <p:nvPr userDrawn="1"/>
        </p:nvSpPr>
        <p:spPr>
          <a:xfrm>
            <a:off x="0" y="4840357"/>
            <a:ext cx="12192000" cy="201764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8" name="Rectangle 7">
            <a:extLst>
              <a:ext uri="{FF2B5EF4-FFF2-40B4-BE49-F238E27FC236}">
                <a16:creationId xmlns:a16="http://schemas.microsoft.com/office/drawing/2014/main" id="{3BAC3ED8-1E77-5F45-ACD9-4F2640B850AC}"/>
              </a:ext>
            </a:extLst>
          </p:cNvPr>
          <p:cNvSpPr/>
          <p:nvPr userDrawn="1"/>
        </p:nvSpPr>
        <p:spPr>
          <a:xfrm>
            <a:off x="0" y="0"/>
            <a:ext cx="12192000" cy="484035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9" name="Rectangle 8">
            <a:extLst>
              <a:ext uri="{FF2B5EF4-FFF2-40B4-BE49-F238E27FC236}">
                <a16:creationId xmlns:a16="http://schemas.microsoft.com/office/drawing/2014/main" id="{37F43C16-C03A-9C46-8696-8E34EFA33396}"/>
              </a:ext>
            </a:extLst>
          </p:cNvPr>
          <p:cNvSpPr/>
          <p:nvPr userDrawn="1"/>
        </p:nvSpPr>
        <p:spPr>
          <a:xfrm>
            <a:off x="421385" y="586408"/>
            <a:ext cx="11349230" cy="568518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dirty="0"/>
          </a:p>
        </p:txBody>
      </p:sp>
      <p:sp>
        <p:nvSpPr>
          <p:cNvPr id="2" name="Title 1">
            <a:extLst>
              <a:ext uri="{FF2B5EF4-FFF2-40B4-BE49-F238E27FC236}">
                <a16:creationId xmlns:a16="http://schemas.microsoft.com/office/drawing/2014/main" id="{BBB66643-C2C6-1BF2-F256-CB4DC43B3498}"/>
              </a:ext>
            </a:extLst>
          </p:cNvPr>
          <p:cNvSpPr>
            <a:spLocks noGrp="1"/>
          </p:cNvSpPr>
          <p:nvPr>
            <p:ph type="title" hasCustomPrompt="1"/>
          </p:nvPr>
        </p:nvSpPr>
        <p:spPr>
          <a:xfrm>
            <a:off x="831850" y="3456996"/>
            <a:ext cx="10515600" cy="986388"/>
          </a:xfrm>
        </p:spPr>
        <p:txBody>
          <a:bodyPr anchor="b">
            <a:normAutofit/>
          </a:bodyPr>
          <a:lstStyle>
            <a:lvl1pPr>
              <a:defRPr sz="5400"/>
            </a:lvl1pPr>
          </a:lstStyle>
          <a:p>
            <a:r>
              <a:rPr lang="en-US" dirty="0"/>
              <a:t>Click to edit subtitle style</a:t>
            </a:r>
            <a:endParaRPr lang="en-KR" dirty="0"/>
          </a:p>
        </p:txBody>
      </p:sp>
      <p:sp>
        <p:nvSpPr>
          <p:cNvPr id="3" name="Text Placeholder 2">
            <a:extLst>
              <a:ext uri="{FF2B5EF4-FFF2-40B4-BE49-F238E27FC236}">
                <a16:creationId xmlns:a16="http://schemas.microsoft.com/office/drawing/2014/main" id="{8B9C9014-2296-8AD9-A307-A0FBDA8CCBCC}"/>
              </a:ext>
            </a:extLst>
          </p:cNvPr>
          <p:cNvSpPr>
            <a:spLocks noGrp="1"/>
          </p:cNvSpPr>
          <p:nvPr>
            <p:ph type="body" idx="1" hasCustomPrompt="1"/>
          </p:nvPr>
        </p:nvSpPr>
        <p:spPr>
          <a:xfrm>
            <a:off x="831850" y="2456356"/>
            <a:ext cx="10515600" cy="1000639"/>
          </a:xfrm>
        </p:spPr>
        <p:txBody>
          <a:bodyPr>
            <a:noAutofit/>
          </a:bodyPr>
          <a:lstStyle>
            <a:lvl1pPr marL="0" indent="0">
              <a:buNone/>
              <a:defRPr sz="7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Number</a:t>
            </a:r>
          </a:p>
        </p:txBody>
      </p:sp>
      <p:sp>
        <p:nvSpPr>
          <p:cNvPr id="4" name="Date Placeholder 3">
            <a:extLst>
              <a:ext uri="{FF2B5EF4-FFF2-40B4-BE49-F238E27FC236}">
                <a16:creationId xmlns:a16="http://schemas.microsoft.com/office/drawing/2014/main" id="{072F0D65-BC31-2743-7F9E-9666F1A4D090}"/>
              </a:ext>
            </a:extLst>
          </p:cNvPr>
          <p:cNvSpPr>
            <a:spLocks noGrp="1"/>
          </p:cNvSpPr>
          <p:nvPr>
            <p:ph type="dt" sz="half" idx="10"/>
          </p:nvPr>
        </p:nvSpPr>
        <p:spPr/>
        <p:txBody>
          <a:bodyPr/>
          <a:lstStyle/>
          <a:p>
            <a:r>
              <a:rPr lang="en-US"/>
              <a:t>Spatial Transcriptomics</a:t>
            </a:r>
            <a:endParaRPr lang="en-KR"/>
          </a:p>
        </p:txBody>
      </p:sp>
      <p:sp>
        <p:nvSpPr>
          <p:cNvPr id="5" name="Footer Placeholder 4">
            <a:extLst>
              <a:ext uri="{FF2B5EF4-FFF2-40B4-BE49-F238E27FC236}">
                <a16:creationId xmlns:a16="http://schemas.microsoft.com/office/drawing/2014/main" id="{AAC25129-FD81-5225-EC48-483B5099A5BA}"/>
              </a:ext>
            </a:extLst>
          </p:cNvPr>
          <p:cNvSpPr>
            <a:spLocks noGrp="1"/>
          </p:cNvSpPr>
          <p:nvPr>
            <p:ph type="ftr" sz="quarter" idx="11"/>
          </p:nvPr>
        </p:nvSpPr>
        <p:spPr/>
        <p:txBody>
          <a:bodyPr/>
          <a:lstStyle/>
          <a:p>
            <a:r>
              <a:rPr lang="en-US"/>
              <a:t>2023 The 19th KOGO Winter Workshop</a:t>
            </a:r>
            <a:endParaRPr lang="en-KR"/>
          </a:p>
        </p:txBody>
      </p:sp>
      <p:sp>
        <p:nvSpPr>
          <p:cNvPr id="6" name="Slide Number Placeholder 5">
            <a:extLst>
              <a:ext uri="{FF2B5EF4-FFF2-40B4-BE49-F238E27FC236}">
                <a16:creationId xmlns:a16="http://schemas.microsoft.com/office/drawing/2014/main" id="{1D405C3B-3A9A-E1A0-9031-707FEC371DED}"/>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2897547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67FFD-E182-C39F-614B-D3EBC5A650E7}"/>
              </a:ext>
            </a:extLst>
          </p:cNvPr>
          <p:cNvSpPr>
            <a:spLocks noGrp="1"/>
          </p:cNvSpPr>
          <p:nvPr>
            <p:ph type="title"/>
          </p:nvPr>
        </p:nvSpPr>
        <p:spPr/>
        <p:txBody>
          <a:bodyPr/>
          <a:lstStyle/>
          <a:p>
            <a:r>
              <a:rPr lang="en-US"/>
              <a:t>Click to edit Master title style</a:t>
            </a:r>
            <a:endParaRPr lang="en-KR"/>
          </a:p>
        </p:txBody>
      </p:sp>
      <p:sp>
        <p:nvSpPr>
          <p:cNvPr id="3" name="Content Placeholder 2">
            <a:extLst>
              <a:ext uri="{FF2B5EF4-FFF2-40B4-BE49-F238E27FC236}">
                <a16:creationId xmlns:a16="http://schemas.microsoft.com/office/drawing/2014/main" id="{4D627F5D-6107-D7DE-9694-C7F1B8DFEB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Content Placeholder 3">
            <a:extLst>
              <a:ext uri="{FF2B5EF4-FFF2-40B4-BE49-F238E27FC236}">
                <a16:creationId xmlns:a16="http://schemas.microsoft.com/office/drawing/2014/main" id="{315DFAE2-531E-6BC0-D2F2-E2CE51DFA8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5" name="Date Placeholder 4">
            <a:extLst>
              <a:ext uri="{FF2B5EF4-FFF2-40B4-BE49-F238E27FC236}">
                <a16:creationId xmlns:a16="http://schemas.microsoft.com/office/drawing/2014/main" id="{C031099B-9F2B-DD3C-C850-D15A1BCD86EA}"/>
              </a:ext>
            </a:extLst>
          </p:cNvPr>
          <p:cNvSpPr>
            <a:spLocks noGrp="1"/>
          </p:cNvSpPr>
          <p:nvPr>
            <p:ph type="dt" sz="half" idx="10"/>
          </p:nvPr>
        </p:nvSpPr>
        <p:spPr/>
        <p:txBody>
          <a:bodyPr/>
          <a:lstStyle/>
          <a:p>
            <a:r>
              <a:rPr lang="en-US"/>
              <a:t>Spatial Transcriptomics</a:t>
            </a:r>
            <a:endParaRPr lang="en-KR"/>
          </a:p>
        </p:txBody>
      </p:sp>
      <p:sp>
        <p:nvSpPr>
          <p:cNvPr id="6" name="Footer Placeholder 5">
            <a:extLst>
              <a:ext uri="{FF2B5EF4-FFF2-40B4-BE49-F238E27FC236}">
                <a16:creationId xmlns:a16="http://schemas.microsoft.com/office/drawing/2014/main" id="{B90103B3-40A7-4BAC-86A2-01BA070045A8}"/>
              </a:ext>
            </a:extLst>
          </p:cNvPr>
          <p:cNvSpPr>
            <a:spLocks noGrp="1"/>
          </p:cNvSpPr>
          <p:nvPr>
            <p:ph type="ftr" sz="quarter" idx="11"/>
          </p:nvPr>
        </p:nvSpPr>
        <p:spPr/>
        <p:txBody>
          <a:bodyPr/>
          <a:lstStyle/>
          <a:p>
            <a:r>
              <a:rPr lang="en-US"/>
              <a:t>2023 The 19th KOGO Winter Workshop</a:t>
            </a:r>
            <a:endParaRPr lang="en-KR"/>
          </a:p>
        </p:txBody>
      </p:sp>
      <p:sp>
        <p:nvSpPr>
          <p:cNvPr id="7" name="Slide Number Placeholder 6">
            <a:extLst>
              <a:ext uri="{FF2B5EF4-FFF2-40B4-BE49-F238E27FC236}">
                <a16:creationId xmlns:a16="http://schemas.microsoft.com/office/drawing/2014/main" id="{C09C34F9-21F9-665D-0A6A-855B4038D9B8}"/>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2833068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23DB8-38E4-040D-1FFB-785A62066041}"/>
              </a:ext>
            </a:extLst>
          </p:cNvPr>
          <p:cNvSpPr>
            <a:spLocks noGrp="1"/>
          </p:cNvSpPr>
          <p:nvPr>
            <p:ph type="title"/>
          </p:nvPr>
        </p:nvSpPr>
        <p:spPr>
          <a:xfrm>
            <a:off x="839788" y="365125"/>
            <a:ext cx="10515600" cy="1325563"/>
          </a:xfrm>
        </p:spPr>
        <p:txBody>
          <a:bodyPr/>
          <a:lstStyle/>
          <a:p>
            <a:r>
              <a:rPr lang="en-US"/>
              <a:t>Click to edit Master title style</a:t>
            </a:r>
            <a:endParaRPr lang="en-KR"/>
          </a:p>
        </p:txBody>
      </p:sp>
      <p:sp>
        <p:nvSpPr>
          <p:cNvPr id="3" name="Text Placeholder 2">
            <a:extLst>
              <a:ext uri="{FF2B5EF4-FFF2-40B4-BE49-F238E27FC236}">
                <a16:creationId xmlns:a16="http://schemas.microsoft.com/office/drawing/2014/main" id="{59A4A66C-6856-ED49-561C-F2D6B1D848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14A4F8-29AA-FDE7-7E43-9E8620152D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5" name="Text Placeholder 4">
            <a:extLst>
              <a:ext uri="{FF2B5EF4-FFF2-40B4-BE49-F238E27FC236}">
                <a16:creationId xmlns:a16="http://schemas.microsoft.com/office/drawing/2014/main" id="{60FFFBE3-5851-142C-24AE-9D2FB7DFD3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6D9817-5359-CDC2-35E1-574B2A7CF5F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7" name="Date Placeholder 6">
            <a:extLst>
              <a:ext uri="{FF2B5EF4-FFF2-40B4-BE49-F238E27FC236}">
                <a16:creationId xmlns:a16="http://schemas.microsoft.com/office/drawing/2014/main" id="{86EF679C-6846-9154-921F-06727A4FB985}"/>
              </a:ext>
            </a:extLst>
          </p:cNvPr>
          <p:cNvSpPr>
            <a:spLocks noGrp="1"/>
          </p:cNvSpPr>
          <p:nvPr>
            <p:ph type="dt" sz="half" idx="10"/>
          </p:nvPr>
        </p:nvSpPr>
        <p:spPr/>
        <p:txBody>
          <a:bodyPr/>
          <a:lstStyle/>
          <a:p>
            <a:r>
              <a:rPr lang="en-US"/>
              <a:t>Spatial Transcriptomics</a:t>
            </a:r>
            <a:endParaRPr lang="en-KR"/>
          </a:p>
        </p:txBody>
      </p:sp>
      <p:sp>
        <p:nvSpPr>
          <p:cNvPr id="8" name="Footer Placeholder 7">
            <a:extLst>
              <a:ext uri="{FF2B5EF4-FFF2-40B4-BE49-F238E27FC236}">
                <a16:creationId xmlns:a16="http://schemas.microsoft.com/office/drawing/2014/main" id="{776D1C76-9EBB-F47F-426A-C0826B7F1099}"/>
              </a:ext>
            </a:extLst>
          </p:cNvPr>
          <p:cNvSpPr>
            <a:spLocks noGrp="1"/>
          </p:cNvSpPr>
          <p:nvPr>
            <p:ph type="ftr" sz="quarter" idx="11"/>
          </p:nvPr>
        </p:nvSpPr>
        <p:spPr/>
        <p:txBody>
          <a:bodyPr/>
          <a:lstStyle/>
          <a:p>
            <a:r>
              <a:rPr lang="en-US"/>
              <a:t>2023 The 19th KOGO Winter Workshop</a:t>
            </a:r>
            <a:endParaRPr lang="en-KR"/>
          </a:p>
        </p:txBody>
      </p:sp>
      <p:sp>
        <p:nvSpPr>
          <p:cNvPr id="9" name="Slide Number Placeholder 8">
            <a:extLst>
              <a:ext uri="{FF2B5EF4-FFF2-40B4-BE49-F238E27FC236}">
                <a16:creationId xmlns:a16="http://schemas.microsoft.com/office/drawing/2014/main" id="{8AA75749-2DD8-B07A-668D-F33DEE9ED169}"/>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3997828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5000C-45EC-6141-6457-FCDA19ECCAE5}"/>
              </a:ext>
            </a:extLst>
          </p:cNvPr>
          <p:cNvSpPr>
            <a:spLocks noGrp="1"/>
          </p:cNvSpPr>
          <p:nvPr>
            <p:ph type="title"/>
          </p:nvPr>
        </p:nvSpPr>
        <p:spPr/>
        <p:txBody>
          <a:bodyPr/>
          <a:lstStyle/>
          <a:p>
            <a:r>
              <a:rPr lang="en-US"/>
              <a:t>Click to edit Master title style</a:t>
            </a:r>
            <a:endParaRPr lang="en-KR"/>
          </a:p>
        </p:txBody>
      </p:sp>
      <p:sp>
        <p:nvSpPr>
          <p:cNvPr id="3" name="Date Placeholder 2">
            <a:extLst>
              <a:ext uri="{FF2B5EF4-FFF2-40B4-BE49-F238E27FC236}">
                <a16:creationId xmlns:a16="http://schemas.microsoft.com/office/drawing/2014/main" id="{C606896E-454F-5818-483C-B27D01DA4F5E}"/>
              </a:ext>
            </a:extLst>
          </p:cNvPr>
          <p:cNvSpPr>
            <a:spLocks noGrp="1"/>
          </p:cNvSpPr>
          <p:nvPr>
            <p:ph type="dt" sz="half" idx="10"/>
          </p:nvPr>
        </p:nvSpPr>
        <p:spPr/>
        <p:txBody>
          <a:bodyPr/>
          <a:lstStyle/>
          <a:p>
            <a:r>
              <a:rPr lang="en-US"/>
              <a:t>Spatial Transcriptomics</a:t>
            </a:r>
            <a:endParaRPr lang="en-KR"/>
          </a:p>
        </p:txBody>
      </p:sp>
      <p:sp>
        <p:nvSpPr>
          <p:cNvPr id="4" name="Footer Placeholder 3">
            <a:extLst>
              <a:ext uri="{FF2B5EF4-FFF2-40B4-BE49-F238E27FC236}">
                <a16:creationId xmlns:a16="http://schemas.microsoft.com/office/drawing/2014/main" id="{7CB31874-B946-43B5-E89E-229BFC6BB120}"/>
              </a:ext>
            </a:extLst>
          </p:cNvPr>
          <p:cNvSpPr>
            <a:spLocks noGrp="1"/>
          </p:cNvSpPr>
          <p:nvPr>
            <p:ph type="ftr" sz="quarter" idx="11"/>
          </p:nvPr>
        </p:nvSpPr>
        <p:spPr/>
        <p:txBody>
          <a:bodyPr/>
          <a:lstStyle/>
          <a:p>
            <a:r>
              <a:rPr lang="en-US"/>
              <a:t>2023 The 19th KOGO Winter Workshop</a:t>
            </a:r>
            <a:endParaRPr lang="en-KR"/>
          </a:p>
        </p:txBody>
      </p:sp>
      <p:sp>
        <p:nvSpPr>
          <p:cNvPr id="5" name="Slide Number Placeholder 4">
            <a:extLst>
              <a:ext uri="{FF2B5EF4-FFF2-40B4-BE49-F238E27FC236}">
                <a16:creationId xmlns:a16="http://schemas.microsoft.com/office/drawing/2014/main" id="{A1CED7E0-8CAF-A040-BDC3-72BC48C8262C}"/>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3265384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1E9098-B2C5-6504-1E0D-98371E9CDD27}"/>
              </a:ext>
            </a:extLst>
          </p:cNvPr>
          <p:cNvSpPr>
            <a:spLocks noGrp="1"/>
          </p:cNvSpPr>
          <p:nvPr>
            <p:ph type="dt" sz="half" idx="10"/>
          </p:nvPr>
        </p:nvSpPr>
        <p:spPr/>
        <p:txBody>
          <a:bodyPr/>
          <a:lstStyle/>
          <a:p>
            <a:r>
              <a:rPr lang="en-US"/>
              <a:t>Spatial Transcriptomics</a:t>
            </a:r>
            <a:endParaRPr lang="en-KR"/>
          </a:p>
        </p:txBody>
      </p:sp>
      <p:sp>
        <p:nvSpPr>
          <p:cNvPr id="3" name="Footer Placeholder 2">
            <a:extLst>
              <a:ext uri="{FF2B5EF4-FFF2-40B4-BE49-F238E27FC236}">
                <a16:creationId xmlns:a16="http://schemas.microsoft.com/office/drawing/2014/main" id="{591E7D86-4902-40AC-3D66-1A0F76EA8210}"/>
              </a:ext>
            </a:extLst>
          </p:cNvPr>
          <p:cNvSpPr>
            <a:spLocks noGrp="1"/>
          </p:cNvSpPr>
          <p:nvPr>
            <p:ph type="ftr" sz="quarter" idx="11"/>
          </p:nvPr>
        </p:nvSpPr>
        <p:spPr/>
        <p:txBody>
          <a:bodyPr/>
          <a:lstStyle/>
          <a:p>
            <a:r>
              <a:rPr lang="en-US"/>
              <a:t>2023 The 19th KOGO Winter Workshop</a:t>
            </a:r>
            <a:endParaRPr lang="en-KR"/>
          </a:p>
        </p:txBody>
      </p:sp>
      <p:sp>
        <p:nvSpPr>
          <p:cNvPr id="4" name="Slide Number Placeholder 3">
            <a:extLst>
              <a:ext uri="{FF2B5EF4-FFF2-40B4-BE49-F238E27FC236}">
                <a16:creationId xmlns:a16="http://schemas.microsoft.com/office/drawing/2014/main" id="{AA8A50D4-EBAA-EFB2-264A-6313B72EAB8E}"/>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2011642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EBA2-2194-D566-329C-3A73349CF8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R"/>
          </a:p>
        </p:txBody>
      </p:sp>
      <p:sp>
        <p:nvSpPr>
          <p:cNvPr id="3" name="Content Placeholder 2">
            <a:extLst>
              <a:ext uri="{FF2B5EF4-FFF2-40B4-BE49-F238E27FC236}">
                <a16:creationId xmlns:a16="http://schemas.microsoft.com/office/drawing/2014/main" id="{B2224CC8-6FF1-480D-C4FB-9CC840B5FC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Text Placeholder 3">
            <a:extLst>
              <a:ext uri="{FF2B5EF4-FFF2-40B4-BE49-F238E27FC236}">
                <a16:creationId xmlns:a16="http://schemas.microsoft.com/office/drawing/2014/main" id="{42A7D88C-4DA0-7E73-8780-98F2B7397E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905B75-E4A5-E520-A0F2-41E440DBBAD6}"/>
              </a:ext>
            </a:extLst>
          </p:cNvPr>
          <p:cNvSpPr>
            <a:spLocks noGrp="1"/>
          </p:cNvSpPr>
          <p:nvPr>
            <p:ph type="dt" sz="half" idx="10"/>
          </p:nvPr>
        </p:nvSpPr>
        <p:spPr/>
        <p:txBody>
          <a:bodyPr/>
          <a:lstStyle/>
          <a:p>
            <a:r>
              <a:rPr lang="en-US"/>
              <a:t>Spatial Transcriptomics</a:t>
            </a:r>
            <a:endParaRPr lang="en-KR"/>
          </a:p>
        </p:txBody>
      </p:sp>
      <p:sp>
        <p:nvSpPr>
          <p:cNvPr id="6" name="Footer Placeholder 5">
            <a:extLst>
              <a:ext uri="{FF2B5EF4-FFF2-40B4-BE49-F238E27FC236}">
                <a16:creationId xmlns:a16="http://schemas.microsoft.com/office/drawing/2014/main" id="{98C39699-5C06-CBD3-AA8C-58FB3B890F94}"/>
              </a:ext>
            </a:extLst>
          </p:cNvPr>
          <p:cNvSpPr>
            <a:spLocks noGrp="1"/>
          </p:cNvSpPr>
          <p:nvPr>
            <p:ph type="ftr" sz="quarter" idx="11"/>
          </p:nvPr>
        </p:nvSpPr>
        <p:spPr/>
        <p:txBody>
          <a:bodyPr/>
          <a:lstStyle/>
          <a:p>
            <a:r>
              <a:rPr lang="en-US"/>
              <a:t>2023 The 19th KOGO Winter Workshop</a:t>
            </a:r>
            <a:endParaRPr lang="en-KR"/>
          </a:p>
        </p:txBody>
      </p:sp>
      <p:sp>
        <p:nvSpPr>
          <p:cNvPr id="7" name="Slide Number Placeholder 6">
            <a:extLst>
              <a:ext uri="{FF2B5EF4-FFF2-40B4-BE49-F238E27FC236}">
                <a16:creationId xmlns:a16="http://schemas.microsoft.com/office/drawing/2014/main" id="{792C6C98-E636-1FB1-7E11-1BC5850F1E5A}"/>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919337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48F39-BFDF-C450-FA9B-9525B69F78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R"/>
          </a:p>
        </p:txBody>
      </p:sp>
      <p:sp>
        <p:nvSpPr>
          <p:cNvPr id="3" name="Picture Placeholder 2">
            <a:extLst>
              <a:ext uri="{FF2B5EF4-FFF2-40B4-BE49-F238E27FC236}">
                <a16:creationId xmlns:a16="http://schemas.microsoft.com/office/drawing/2014/main" id="{D8FF57F6-9071-55BF-E211-795112A743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KR"/>
          </a:p>
        </p:txBody>
      </p:sp>
      <p:sp>
        <p:nvSpPr>
          <p:cNvPr id="4" name="Text Placeholder 3">
            <a:extLst>
              <a:ext uri="{FF2B5EF4-FFF2-40B4-BE49-F238E27FC236}">
                <a16:creationId xmlns:a16="http://schemas.microsoft.com/office/drawing/2014/main" id="{D257121C-90B8-B953-193F-130FEC573A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7DCD0C-D7E8-4093-1441-98DAC3ACE789}"/>
              </a:ext>
            </a:extLst>
          </p:cNvPr>
          <p:cNvSpPr>
            <a:spLocks noGrp="1"/>
          </p:cNvSpPr>
          <p:nvPr>
            <p:ph type="dt" sz="half" idx="10"/>
          </p:nvPr>
        </p:nvSpPr>
        <p:spPr/>
        <p:txBody>
          <a:bodyPr/>
          <a:lstStyle/>
          <a:p>
            <a:r>
              <a:rPr lang="en-US"/>
              <a:t>Spatial Transcriptomics</a:t>
            </a:r>
            <a:endParaRPr lang="en-KR"/>
          </a:p>
        </p:txBody>
      </p:sp>
      <p:sp>
        <p:nvSpPr>
          <p:cNvPr id="6" name="Footer Placeholder 5">
            <a:extLst>
              <a:ext uri="{FF2B5EF4-FFF2-40B4-BE49-F238E27FC236}">
                <a16:creationId xmlns:a16="http://schemas.microsoft.com/office/drawing/2014/main" id="{BDE39078-BB1A-CBA8-EAC2-8FC2E70B704A}"/>
              </a:ext>
            </a:extLst>
          </p:cNvPr>
          <p:cNvSpPr>
            <a:spLocks noGrp="1"/>
          </p:cNvSpPr>
          <p:nvPr>
            <p:ph type="ftr" sz="quarter" idx="11"/>
          </p:nvPr>
        </p:nvSpPr>
        <p:spPr/>
        <p:txBody>
          <a:bodyPr/>
          <a:lstStyle/>
          <a:p>
            <a:r>
              <a:rPr lang="en-US"/>
              <a:t>2023 The 19th KOGO Winter Workshop</a:t>
            </a:r>
            <a:endParaRPr lang="en-KR"/>
          </a:p>
        </p:txBody>
      </p:sp>
      <p:sp>
        <p:nvSpPr>
          <p:cNvPr id="7" name="Slide Number Placeholder 6">
            <a:extLst>
              <a:ext uri="{FF2B5EF4-FFF2-40B4-BE49-F238E27FC236}">
                <a16:creationId xmlns:a16="http://schemas.microsoft.com/office/drawing/2014/main" id="{808AE56C-9E6E-BC25-039A-3BE3A885388F}"/>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2483742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04039F-4B6F-8661-E25A-A7ABD2AED1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KR"/>
          </a:p>
        </p:txBody>
      </p:sp>
      <p:sp>
        <p:nvSpPr>
          <p:cNvPr id="3" name="Text Placeholder 2">
            <a:extLst>
              <a:ext uri="{FF2B5EF4-FFF2-40B4-BE49-F238E27FC236}">
                <a16:creationId xmlns:a16="http://schemas.microsoft.com/office/drawing/2014/main" id="{550949D9-CC8B-4D72-ECF0-9C6935F8FF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11522BA2-869D-1452-81CB-BB75AD6F3E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Spatial Transcriptomics</a:t>
            </a:r>
            <a:endParaRPr lang="en-KR"/>
          </a:p>
        </p:txBody>
      </p:sp>
      <p:sp>
        <p:nvSpPr>
          <p:cNvPr id="5" name="Footer Placeholder 4">
            <a:extLst>
              <a:ext uri="{FF2B5EF4-FFF2-40B4-BE49-F238E27FC236}">
                <a16:creationId xmlns:a16="http://schemas.microsoft.com/office/drawing/2014/main" id="{AACB27B7-ACBB-5FA2-DDBC-C53CE9E2D9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2023 The 19th KOGO Winter Workshop</a:t>
            </a:r>
            <a:endParaRPr lang="en-KR"/>
          </a:p>
        </p:txBody>
      </p:sp>
      <p:sp>
        <p:nvSpPr>
          <p:cNvPr id="6" name="Slide Number Placeholder 5">
            <a:extLst>
              <a:ext uri="{FF2B5EF4-FFF2-40B4-BE49-F238E27FC236}">
                <a16:creationId xmlns:a16="http://schemas.microsoft.com/office/drawing/2014/main" id="{5539ABB4-7341-570A-934E-70B93BA910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828C5E-8CE4-D747-8F0F-AA7D410D5DC1}" type="slidenum">
              <a:rPr lang="en-KR" smtClean="0"/>
              <a:t>‹#›</a:t>
            </a:fld>
            <a:endParaRPr lang="en-KR"/>
          </a:p>
        </p:txBody>
      </p:sp>
    </p:spTree>
    <p:extLst>
      <p:ext uri="{BB962C8B-B14F-4D97-AF65-F5344CB8AC3E}">
        <p14:creationId xmlns:p14="http://schemas.microsoft.com/office/powerpoint/2010/main" val="3690437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parkjooyoung99/KOGO_2023"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F3B11-908E-59D5-2AFB-E206A39E5E56}"/>
              </a:ext>
            </a:extLst>
          </p:cNvPr>
          <p:cNvSpPr>
            <a:spLocks noGrp="1"/>
          </p:cNvSpPr>
          <p:nvPr>
            <p:ph type="ctrTitle"/>
          </p:nvPr>
        </p:nvSpPr>
        <p:spPr/>
        <p:txBody>
          <a:bodyPr>
            <a:normAutofit/>
          </a:bodyPr>
          <a:lstStyle/>
          <a:p>
            <a:r>
              <a:rPr lang="en-KR" dirty="0"/>
              <a:t>Spatial Transcriptome with R programming</a:t>
            </a:r>
          </a:p>
        </p:txBody>
      </p:sp>
      <p:sp>
        <p:nvSpPr>
          <p:cNvPr id="3" name="Subtitle 2">
            <a:extLst>
              <a:ext uri="{FF2B5EF4-FFF2-40B4-BE49-F238E27FC236}">
                <a16:creationId xmlns:a16="http://schemas.microsoft.com/office/drawing/2014/main" id="{5F293699-4AC3-F5DA-722C-4B2DC5A9510C}"/>
              </a:ext>
            </a:extLst>
          </p:cNvPr>
          <p:cNvSpPr>
            <a:spLocks noGrp="1"/>
          </p:cNvSpPr>
          <p:nvPr>
            <p:ph type="subTitle" idx="1"/>
          </p:nvPr>
        </p:nvSpPr>
        <p:spPr/>
        <p:txBody>
          <a:bodyPr/>
          <a:lstStyle/>
          <a:p>
            <a:r>
              <a:rPr lang="en-KR" dirty="0"/>
              <a:t>2023. 2. 1. Wed</a:t>
            </a:r>
          </a:p>
          <a:p>
            <a:pPr algn="ctr"/>
            <a:r>
              <a:rPr lang="en-KR" sz="2400" dirty="0">
                <a:latin typeface="Arial" panose="020B0604020202020204" pitchFamily="34" charset="0"/>
                <a:cs typeface="Arial" panose="020B0604020202020204" pitchFamily="34" charset="0"/>
              </a:rPr>
              <a:t>Choi</a:t>
            </a:r>
            <a:r>
              <a:rPr lang="en-US" sz="2400" dirty="0">
                <a:latin typeface="Arial" panose="020B0604020202020204" pitchFamily="34" charset="0"/>
                <a:cs typeface="Arial" panose="020B0604020202020204" pitchFamily="34" charset="0"/>
              </a:rPr>
              <a:t> Lab</a:t>
            </a:r>
            <a:endParaRPr lang="en-KR" sz="2400" dirty="0">
              <a:latin typeface="Arial" panose="020B0604020202020204" pitchFamily="34" charset="0"/>
              <a:cs typeface="Arial" panose="020B0604020202020204" pitchFamily="34" charset="0"/>
            </a:endParaRPr>
          </a:p>
          <a:p>
            <a:pPr algn="ctr"/>
            <a:r>
              <a:rPr lang="en-KR" sz="2400" dirty="0">
                <a:latin typeface="Arial" panose="020B0604020202020204" pitchFamily="34" charset="0"/>
                <a:cs typeface="Arial" panose="020B0604020202020204" pitchFamily="34" charset="0"/>
              </a:rPr>
              <a:t>Korea University College of Medicine</a:t>
            </a:r>
            <a:endParaRPr lang="en-KR" dirty="0"/>
          </a:p>
        </p:txBody>
      </p:sp>
      <p:sp>
        <p:nvSpPr>
          <p:cNvPr id="4" name="TextBox 3">
            <a:extLst>
              <a:ext uri="{FF2B5EF4-FFF2-40B4-BE49-F238E27FC236}">
                <a16:creationId xmlns:a16="http://schemas.microsoft.com/office/drawing/2014/main" id="{B3CA5A3F-13C2-6553-A58A-EE693C7980EF}"/>
              </a:ext>
            </a:extLst>
          </p:cNvPr>
          <p:cNvSpPr txBox="1"/>
          <p:nvPr/>
        </p:nvSpPr>
        <p:spPr>
          <a:xfrm>
            <a:off x="0" y="0"/>
            <a:ext cx="3342453" cy="307777"/>
          </a:xfrm>
          <a:prstGeom prst="rect">
            <a:avLst/>
          </a:prstGeom>
          <a:noFill/>
        </p:spPr>
        <p:txBody>
          <a:bodyPr wrap="none" rtlCol="0">
            <a:spAutoFit/>
          </a:bodyPr>
          <a:lstStyle/>
          <a:p>
            <a:r>
              <a:rPr lang="en-KR" sz="1400" dirty="0">
                <a:solidFill>
                  <a:schemeClr val="tx1">
                    <a:lumMod val="50000"/>
                    <a:lumOff val="50000"/>
                  </a:schemeClr>
                </a:solidFill>
              </a:rPr>
              <a:t>2023 The 19th KOGO Winter Workshop</a:t>
            </a:r>
          </a:p>
        </p:txBody>
      </p:sp>
      <p:pic>
        <p:nvPicPr>
          <p:cNvPr id="1025" name="Picture 1" descr="page1image49610960">
            <a:extLst>
              <a:ext uri="{FF2B5EF4-FFF2-40B4-BE49-F238E27FC236}">
                <a16:creationId xmlns:a16="http://schemas.microsoft.com/office/drawing/2014/main" id="{998E09DC-EE53-852B-DF1B-D13BEAAEED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1150" y="5257800"/>
            <a:ext cx="14097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1B0F388-8C6E-F98F-F6D5-7C15089F73B5}"/>
              </a:ext>
            </a:extLst>
          </p:cNvPr>
          <p:cNvPicPr>
            <a:picLocks noChangeAspect="1"/>
          </p:cNvPicPr>
          <p:nvPr/>
        </p:nvPicPr>
        <p:blipFill>
          <a:blip r:embed="rId3"/>
          <a:stretch>
            <a:fillRect/>
          </a:stretch>
        </p:blipFill>
        <p:spPr>
          <a:xfrm>
            <a:off x="10668000" y="550863"/>
            <a:ext cx="1196009" cy="1365141"/>
          </a:xfrm>
          <a:prstGeom prst="rect">
            <a:avLst/>
          </a:prstGeom>
        </p:spPr>
      </p:pic>
    </p:spTree>
    <p:extLst>
      <p:ext uri="{BB962C8B-B14F-4D97-AF65-F5344CB8AC3E}">
        <p14:creationId xmlns:p14="http://schemas.microsoft.com/office/powerpoint/2010/main" val="3551457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1F64BE7-66B0-FD55-9B6F-8BA54B9FAE23}"/>
              </a:ext>
            </a:extLst>
          </p:cNvPr>
          <p:cNvSpPr>
            <a:spLocks noGrp="1"/>
          </p:cNvSpPr>
          <p:nvPr>
            <p:ph type="title"/>
          </p:nvPr>
        </p:nvSpPr>
        <p:spPr/>
        <p:txBody>
          <a:bodyPr/>
          <a:lstStyle/>
          <a:p>
            <a:r>
              <a:rPr kumimoji="1" lang="en-US" altLang="ko-Kore-US" dirty="0"/>
              <a:t>Installing Space Ranger</a:t>
            </a:r>
            <a:endParaRPr kumimoji="1" lang="ko-Kore-US" altLang="en-US" dirty="0"/>
          </a:p>
        </p:txBody>
      </p:sp>
      <p:sp>
        <p:nvSpPr>
          <p:cNvPr id="3" name="내용 개체 틀 2">
            <a:extLst>
              <a:ext uri="{FF2B5EF4-FFF2-40B4-BE49-F238E27FC236}">
                <a16:creationId xmlns:a16="http://schemas.microsoft.com/office/drawing/2014/main" id="{867F9BCF-1C96-6DF2-5301-156A4B3781AD}"/>
              </a:ext>
            </a:extLst>
          </p:cNvPr>
          <p:cNvSpPr>
            <a:spLocks noGrp="1"/>
          </p:cNvSpPr>
          <p:nvPr>
            <p:ph idx="1"/>
          </p:nvPr>
        </p:nvSpPr>
        <p:spPr>
          <a:xfrm>
            <a:off x="410817" y="1471991"/>
            <a:ext cx="11198085" cy="3681793"/>
          </a:xfrm>
        </p:spPr>
        <p:txBody>
          <a:bodyPr>
            <a:normAutofit/>
          </a:bodyPr>
          <a:lstStyle/>
          <a:p>
            <a:pPr algn="l">
              <a:buFont typeface="+mj-lt"/>
              <a:buAutoNum type="arabicPeriod"/>
            </a:pPr>
            <a:r>
              <a:rPr lang="ko-KR" altLang="en-US" b="0" i="0" dirty="0">
                <a:effectLst/>
                <a:latin typeface="+mj-lt"/>
              </a:rPr>
              <a:t> </a:t>
            </a:r>
            <a:r>
              <a:rPr lang="en" altLang="ko-Kore-US" b="0" i="0" dirty="0">
                <a:effectLst/>
                <a:latin typeface="+mj-lt"/>
              </a:rPr>
              <a:t>Download and unpack the Space Ranger </a:t>
            </a:r>
            <a:r>
              <a:rPr lang="en" altLang="ko-Kore-US" b="0" i="0" dirty="0">
                <a:effectLst/>
                <a:latin typeface="Courier New" panose="02070309020205020404" pitchFamily="49" charset="0"/>
                <a:cs typeface="Courier New" panose="02070309020205020404" pitchFamily="49" charset="0"/>
              </a:rPr>
              <a:t>.</a:t>
            </a:r>
            <a:r>
              <a:rPr lang="en" altLang="ko-Kore-US" b="0" i="0" dirty="0" err="1">
                <a:effectLst/>
                <a:latin typeface="Courier New" panose="02070309020205020404" pitchFamily="49" charset="0"/>
                <a:cs typeface="Courier New" panose="02070309020205020404" pitchFamily="49" charset="0"/>
              </a:rPr>
              <a:t>tar.gz</a:t>
            </a:r>
            <a:r>
              <a:rPr lang="en" altLang="ko-Kore-US" b="0" i="0" dirty="0">
                <a:effectLst/>
                <a:latin typeface="+mj-lt"/>
              </a:rPr>
              <a:t> file in any location</a:t>
            </a:r>
          </a:p>
          <a:p>
            <a:pPr algn="l">
              <a:buFont typeface="+mj-lt"/>
              <a:buAutoNum type="arabicPeriod"/>
            </a:pPr>
            <a:endParaRPr lang="en" altLang="ko-Kore-US" dirty="0">
              <a:latin typeface="+mj-lt"/>
            </a:endParaRPr>
          </a:p>
          <a:p>
            <a:pPr algn="l">
              <a:buFont typeface="+mj-lt"/>
              <a:buAutoNum type="arabicPeriod"/>
            </a:pPr>
            <a:endParaRPr lang="en" altLang="ko-Kore-US" b="0" i="0" dirty="0">
              <a:effectLst/>
              <a:latin typeface="+mj-lt"/>
            </a:endParaRPr>
          </a:p>
          <a:p>
            <a:pPr algn="l">
              <a:buFont typeface="+mj-lt"/>
              <a:buAutoNum type="arabicPeriod"/>
            </a:pPr>
            <a:r>
              <a:rPr lang="ko-KR" altLang="en-US" b="0" i="0" dirty="0">
                <a:effectLst/>
                <a:latin typeface="+mj-lt"/>
              </a:rPr>
              <a:t> </a:t>
            </a:r>
            <a:r>
              <a:rPr lang="en" altLang="ko-Kore-US" b="0" i="0" dirty="0">
                <a:effectLst/>
                <a:latin typeface="+mj-lt"/>
              </a:rPr>
              <a:t>Download and unpack proper reference data </a:t>
            </a:r>
            <a:r>
              <a:rPr lang="en" altLang="ko-Kore-US" b="0" i="0" dirty="0">
                <a:effectLst/>
                <a:latin typeface="Courier New" panose="02070309020205020404" pitchFamily="49" charset="0"/>
                <a:cs typeface="Courier New" panose="02070309020205020404" pitchFamily="49" charset="0"/>
              </a:rPr>
              <a:t>.</a:t>
            </a:r>
            <a:r>
              <a:rPr lang="en" altLang="ko-Kore-US" b="0" i="0" dirty="0" err="1">
                <a:effectLst/>
                <a:latin typeface="Courier New" panose="02070309020205020404" pitchFamily="49" charset="0"/>
                <a:cs typeface="Courier New" panose="02070309020205020404" pitchFamily="49" charset="0"/>
              </a:rPr>
              <a:t>tar.gz</a:t>
            </a:r>
            <a:r>
              <a:rPr lang="en" altLang="ko-Kore-US" b="0" i="0" dirty="0">
                <a:effectLst/>
                <a:latin typeface="+mj-lt"/>
              </a:rPr>
              <a:t> file in a convenient location</a:t>
            </a:r>
          </a:p>
          <a:p>
            <a:pPr algn="l">
              <a:buFont typeface="+mj-lt"/>
              <a:buAutoNum type="arabicPeriod"/>
            </a:pPr>
            <a:endParaRPr lang="en" altLang="ko-Kore-US" b="0" i="0" dirty="0">
              <a:effectLst/>
              <a:latin typeface="+mj-lt"/>
            </a:endParaRPr>
          </a:p>
          <a:p>
            <a:pPr marL="0" indent="0" algn="l">
              <a:buNone/>
            </a:pPr>
            <a:endParaRPr lang="en" altLang="ko-Kore-US" b="0" i="0" dirty="0">
              <a:effectLst/>
              <a:latin typeface="+mj-lt"/>
            </a:endParaRPr>
          </a:p>
          <a:p>
            <a:pPr marL="0" indent="0" algn="l">
              <a:buNone/>
            </a:pPr>
            <a:r>
              <a:rPr lang="en-US" altLang="ko-KR" b="0" i="0" dirty="0">
                <a:effectLst/>
                <a:latin typeface="+mj-lt"/>
              </a:rPr>
              <a:t>3.</a:t>
            </a:r>
            <a:r>
              <a:rPr lang="ko-KR" altLang="en-US" b="0" i="0" dirty="0">
                <a:effectLst/>
                <a:latin typeface="+mj-lt"/>
              </a:rPr>
              <a:t> </a:t>
            </a:r>
            <a:r>
              <a:rPr lang="en" altLang="ko-Kore-US" b="0" i="0" dirty="0">
                <a:effectLst/>
                <a:latin typeface="+mj-lt"/>
              </a:rPr>
              <a:t>Pre-pend the Space Ranger directory to your </a:t>
            </a:r>
            <a:r>
              <a:rPr lang="en" altLang="ko-Kore-US" b="0" i="0" dirty="0">
                <a:effectLst/>
                <a:latin typeface="Courier New" panose="02070309020205020404" pitchFamily="49" charset="0"/>
                <a:cs typeface="Courier New" panose="02070309020205020404" pitchFamily="49" charset="0"/>
              </a:rPr>
              <a:t>$PATH</a:t>
            </a:r>
          </a:p>
        </p:txBody>
      </p:sp>
      <p:sp>
        <p:nvSpPr>
          <p:cNvPr id="4" name="날짜 개체 틀 3">
            <a:extLst>
              <a:ext uri="{FF2B5EF4-FFF2-40B4-BE49-F238E27FC236}">
                <a16:creationId xmlns:a16="http://schemas.microsoft.com/office/drawing/2014/main" id="{54FBC10B-5063-5649-D663-9966A6B325FF}"/>
              </a:ext>
            </a:extLst>
          </p:cNvPr>
          <p:cNvSpPr>
            <a:spLocks noGrp="1"/>
          </p:cNvSpPr>
          <p:nvPr>
            <p:ph type="dt" sz="half" idx="10"/>
          </p:nvPr>
        </p:nvSpPr>
        <p:spPr/>
        <p:txBody>
          <a:bodyPr/>
          <a:lstStyle/>
          <a:p>
            <a:r>
              <a:rPr lang="en-US" dirty="0"/>
              <a:t>Spatial Transcriptomics</a:t>
            </a:r>
            <a:endParaRPr lang="en-KR" dirty="0"/>
          </a:p>
        </p:txBody>
      </p:sp>
      <p:sp>
        <p:nvSpPr>
          <p:cNvPr id="5" name="바닥글 개체 틀 4">
            <a:extLst>
              <a:ext uri="{FF2B5EF4-FFF2-40B4-BE49-F238E27FC236}">
                <a16:creationId xmlns:a16="http://schemas.microsoft.com/office/drawing/2014/main" id="{CDB5D55E-DA4A-C69E-4C88-0FFD09440400}"/>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2762B68F-D8CC-4775-05C1-985D7BF5D12D}"/>
              </a:ext>
            </a:extLst>
          </p:cNvPr>
          <p:cNvSpPr>
            <a:spLocks noGrp="1"/>
          </p:cNvSpPr>
          <p:nvPr>
            <p:ph type="sldNum" sz="quarter" idx="12"/>
          </p:nvPr>
        </p:nvSpPr>
        <p:spPr/>
        <p:txBody>
          <a:bodyPr/>
          <a:lstStyle/>
          <a:p>
            <a:fld id="{11828C5E-8CE4-D747-8F0F-AA7D410D5DC1}" type="slidenum">
              <a:rPr lang="en-KR" smtClean="0"/>
              <a:pPr/>
              <a:t>10</a:t>
            </a:fld>
            <a:endParaRPr lang="en-KR" dirty="0"/>
          </a:p>
        </p:txBody>
      </p:sp>
      <p:sp>
        <p:nvSpPr>
          <p:cNvPr id="14" name="TextBox 13">
            <a:extLst>
              <a:ext uri="{FF2B5EF4-FFF2-40B4-BE49-F238E27FC236}">
                <a16:creationId xmlns:a16="http://schemas.microsoft.com/office/drawing/2014/main" id="{B0893232-3074-17FD-0E83-6335C0018E10}"/>
              </a:ext>
            </a:extLst>
          </p:cNvPr>
          <p:cNvSpPr txBox="1"/>
          <p:nvPr/>
        </p:nvSpPr>
        <p:spPr>
          <a:xfrm>
            <a:off x="707789" y="5510317"/>
            <a:ext cx="6096000" cy="246221"/>
          </a:xfrm>
          <a:prstGeom prst="rect">
            <a:avLst/>
          </a:prstGeom>
          <a:noFill/>
        </p:spPr>
        <p:txBody>
          <a:bodyPr wrap="square">
            <a:spAutoFit/>
          </a:bodyPr>
          <a:lstStyle/>
          <a:p>
            <a:r>
              <a:rPr lang="ko-Kore-US" altLang="en-US" sz="1000" dirty="0">
                <a:solidFill>
                  <a:schemeClr val="tx1">
                    <a:lumMod val="50000"/>
                    <a:lumOff val="50000"/>
                  </a:schemeClr>
                </a:solidFill>
                <a:latin typeface="Arial" panose="020B0604020202020204" pitchFamily="34" charset="0"/>
                <a:cs typeface="Arial" panose="020B0604020202020204" pitchFamily="34" charset="0"/>
              </a:rPr>
              <a:t>https://support.10xgenomics.com/spatial-gene-expression/software/pipelines/latest/installation</a:t>
            </a:r>
          </a:p>
        </p:txBody>
      </p:sp>
      <p:sp>
        <p:nvSpPr>
          <p:cNvPr id="7" name="직사각형 5">
            <a:extLst>
              <a:ext uri="{FF2B5EF4-FFF2-40B4-BE49-F238E27FC236}">
                <a16:creationId xmlns:a16="http://schemas.microsoft.com/office/drawing/2014/main" id="{6A70DE65-920E-9441-89C1-3307F7E1D104}"/>
              </a:ext>
            </a:extLst>
          </p:cNvPr>
          <p:cNvSpPr/>
          <p:nvPr/>
        </p:nvSpPr>
        <p:spPr>
          <a:xfrm>
            <a:off x="707789" y="1935349"/>
            <a:ext cx="7772400" cy="8444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cd /opt</a:t>
            </a:r>
          </a:p>
          <a:p>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tar -</a:t>
            </a:r>
            <a:r>
              <a:rPr lang="en-US" dirty="0" err="1">
                <a:solidFill>
                  <a:schemeClr val="tx1"/>
                </a:solidFill>
                <a:latin typeface="Courier New" panose="02070309020205020404" pitchFamily="49" charset="0"/>
                <a:cs typeface="Courier New" panose="02070309020205020404" pitchFamily="49" charset="0"/>
              </a:rPr>
              <a:t>xzvf</a:t>
            </a:r>
            <a:r>
              <a:rPr lang="en-US" dirty="0">
                <a:solidFill>
                  <a:schemeClr val="tx1"/>
                </a:solidFill>
                <a:latin typeface="Courier New" panose="02070309020205020404" pitchFamily="49" charset="0"/>
                <a:cs typeface="Courier New" panose="02070309020205020404" pitchFamily="49" charset="0"/>
              </a:rPr>
              <a:t> spaceranger-2.0.0.tar.gz</a:t>
            </a:r>
          </a:p>
        </p:txBody>
      </p:sp>
      <p:sp>
        <p:nvSpPr>
          <p:cNvPr id="8" name="직사각형 5">
            <a:extLst>
              <a:ext uri="{FF2B5EF4-FFF2-40B4-BE49-F238E27FC236}">
                <a16:creationId xmlns:a16="http://schemas.microsoft.com/office/drawing/2014/main" id="{943C8A39-4711-BD0A-18EE-FE45E805A647}"/>
              </a:ext>
            </a:extLst>
          </p:cNvPr>
          <p:cNvSpPr/>
          <p:nvPr/>
        </p:nvSpPr>
        <p:spPr>
          <a:xfrm>
            <a:off x="707789" y="3698029"/>
            <a:ext cx="7772400" cy="589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tar -</a:t>
            </a:r>
            <a:r>
              <a:rPr lang="en-US" dirty="0" err="1">
                <a:solidFill>
                  <a:schemeClr val="tx1"/>
                </a:solidFill>
                <a:latin typeface="Courier New" panose="02070309020205020404" pitchFamily="49" charset="0"/>
                <a:cs typeface="Courier New" panose="02070309020205020404" pitchFamily="49" charset="0"/>
              </a:rPr>
              <a:t>xzvf</a:t>
            </a:r>
            <a:r>
              <a:rPr lang="en-US" dirty="0">
                <a:solidFill>
                  <a:schemeClr val="tx1"/>
                </a:solidFill>
                <a:latin typeface="Courier New" panose="02070309020205020404" pitchFamily="49" charset="0"/>
                <a:cs typeface="Courier New" panose="02070309020205020404" pitchFamily="49" charset="0"/>
              </a:rPr>
              <a:t> refdata-gex-GRCh38-2020-A.tar.gz</a:t>
            </a:r>
          </a:p>
        </p:txBody>
      </p:sp>
      <p:sp>
        <p:nvSpPr>
          <p:cNvPr id="9" name="직사각형 5">
            <a:extLst>
              <a:ext uri="{FF2B5EF4-FFF2-40B4-BE49-F238E27FC236}">
                <a16:creationId xmlns:a16="http://schemas.microsoft.com/office/drawing/2014/main" id="{E443C470-CBF2-FE43-0324-F4C92B2CF082}"/>
              </a:ext>
            </a:extLst>
          </p:cNvPr>
          <p:cNvSpPr/>
          <p:nvPr/>
        </p:nvSpPr>
        <p:spPr>
          <a:xfrm>
            <a:off x="707789" y="4972396"/>
            <a:ext cx="7772400" cy="589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export PATH=/opt/spaceranger-2.0.0:$PATH</a:t>
            </a:r>
          </a:p>
        </p:txBody>
      </p:sp>
    </p:spTree>
    <p:extLst>
      <p:ext uri="{BB962C8B-B14F-4D97-AF65-F5344CB8AC3E}">
        <p14:creationId xmlns:p14="http://schemas.microsoft.com/office/powerpoint/2010/main" val="307722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6DFB410-B3F7-0207-405A-623F9DAC8BDD}"/>
              </a:ext>
            </a:extLst>
          </p:cNvPr>
          <p:cNvSpPr>
            <a:spLocks noGrp="1"/>
          </p:cNvSpPr>
          <p:nvPr>
            <p:ph type="title"/>
          </p:nvPr>
        </p:nvSpPr>
        <p:spPr/>
        <p:txBody>
          <a:bodyPr/>
          <a:lstStyle/>
          <a:p>
            <a:r>
              <a:rPr kumimoji="1" lang="en-US" altLang="ko-Kore-US" dirty="0"/>
              <a:t>Run </a:t>
            </a:r>
            <a:r>
              <a:rPr kumimoji="1" lang="en-US" altLang="ko-Kore-US" i="1" dirty="0" err="1"/>
              <a:t>spaceranger</a:t>
            </a:r>
            <a:r>
              <a:rPr kumimoji="1" lang="en-US" altLang="ko-Kore-US" i="1" dirty="0"/>
              <a:t> count</a:t>
            </a:r>
            <a:r>
              <a:rPr kumimoji="1" lang="en-US" altLang="ko-Kore-US" dirty="0"/>
              <a:t> command</a:t>
            </a:r>
            <a:endParaRPr kumimoji="1" lang="ko-Kore-US" altLang="en-US" dirty="0"/>
          </a:p>
        </p:txBody>
      </p:sp>
      <p:sp>
        <p:nvSpPr>
          <p:cNvPr id="4" name="날짜 개체 틀 3">
            <a:extLst>
              <a:ext uri="{FF2B5EF4-FFF2-40B4-BE49-F238E27FC236}">
                <a16:creationId xmlns:a16="http://schemas.microsoft.com/office/drawing/2014/main" id="{ECC767C0-F99B-E500-DE58-D53ACDA4349B}"/>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D480E73C-1F52-B242-E253-E4326C5A7B26}"/>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BD520461-1E88-F566-37A2-E49C1B04DCD2}"/>
              </a:ext>
            </a:extLst>
          </p:cNvPr>
          <p:cNvSpPr>
            <a:spLocks noGrp="1"/>
          </p:cNvSpPr>
          <p:nvPr>
            <p:ph type="sldNum" sz="quarter" idx="12"/>
          </p:nvPr>
        </p:nvSpPr>
        <p:spPr/>
        <p:txBody>
          <a:bodyPr/>
          <a:lstStyle/>
          <a:p>
            <a:fld id="{11828C5E-8CE4-D747-8F0F-AA7D410D5DC1}" type="slidenum">
              <a:rPr lang="en-KR" smtClean="0"/>
              <a:pPr/>
              <a:t>11</a:t>
            </a:fld>
            <a:endParaRPr lang="en-KR" dirty="0"/>
          </a:p>
        </p:txBody>
      </p:sp>
      <p:sp>
        <p:nvSpPr>
          <p:cNvPr id="8" name="TextBox 7">
            <a:extLst>
              <a:ext uri="{FF2B5EF4-FFF2-40B4-BE49-F238E27FC236}">
                <a16:creationId xmlns:a16="http://schemas.microsoft.com/office/drawing/2014/main" id="{995BCAFB-F90B-E31A-EFF7-EB52204C859F}"/>
              </a:ext>
            </a:extLst>
          </p:cNvPr>
          <p:cNvSpPr txBox="1"/>
          <p:nvPr/>
        </p:nvSpPr>
        <p:spPr>
          <a:xfrm>
            <a:off x="410817" y="3949700"/>
            <a:ext cx="8740440" cy="246221"/>
          </a:xfrm>
          <a:prstGeom prst="rect">
            <a:avLst/>
          </a:prstGeom>
          <a:noFill/>
        </p:spPr>
        <p:txBody>
          <a:bodyPr wrap="square">
            <a:spAutoFit/>
          </a:bodyPr>
          <a:lstStyle/>
          <a:p>
            <a:r>
              <a:rPr lang="ko-Kore-US" altLang="en-US" sz="1000" dirty="0">
                <a:solidFill>
                  <a:schemeClr val="tx1">
                    <a:lumMod val="50000"/>
                    <a:lumOff val="50000"/>
                  </a:schemeClr>
                </a:solidFill>
              </a:rPr>
              <a:t>https://support.10xgenomics.com/spatial-gene-expression/software/pipelines/latest/using/count</a:t>
            </a:r>
          </a:p>
        </p:txBody>
      </p:sp>
      <p:sp>
        <p:nvSpPr>
          <p:cNvPr id="9" name="TextBox 8">
            <a:extLst>
              <a:ext uri="{FF2B5EF4-FFF2-40B4-BE49-F238E27FC236}">
                <a16:creationId xmlns:a16="http://schemas.microsoft.com/office/drawing/2014/main" id="{47F6B182-4761-7DBF-55AB-45EC6BCE4629}"/>
              </a:ext>
            </a:extLst>
          </p:cNvPr>
          <p:cNvSpPr txBox="1"/>
          <p:nvPr/>
        </p:nvSpPr>
        <p:spPr>
          <a:xfrm>
            <a:off x="309217" y="4909306"/>
            <a:ext cx="11198084" cy="1200329"/>
          </a:xfrm>
          <a:prstGeom prst="rect">
            <a:avLst/>
          </a:prstGeom>
          <a:noFill/>
        </p:spPr>
        <p:txBody>
          <a:bodyPr wrap="square" rtlCol="0">
            <a:spAutoFit/>
          </a:bodyPr>
          <a:lstStyle/>
          <a:p>
            <a:pPr marL="342900" indent="-342900">
              <a:buFont typeface="Arial" panose="020B0604020202020204" pitchFamily="34" charset="0"/>
              <a:buChar char="•"/>
            </a:pPr>
            <a:r>
              <a:rPr kumimoji="1" lang="en-US" altLang="ko-Kore-US" sz="2400" dirty="0"/>
              <a:t>Input : the microscope image (</a:t>
            </a:r>
            <a:r>
              <a:rPr kumimoji="1" lang="en-US" altLang="ko-Kore-US" sz="2400" dirty="0">
                <a:latin typeface="Courier New" panose="02070309020205020404" pitchFamily="49" charset="0"/>
                <a:cs typeface="Courier New" panose="02070309020205020404" pitchFamily="49" charset="0"/>
              </a:rPr>
              <a:t>.tiff</a:t>
            </a:r>
            <a:r>
              <a:rPr kumimoji="1" lang="en-US" altLang="ko-Kore-US" sz="2400" dirty="0"/>
              <a:t>), FASTQ files(</a:t>
            </a:r>
            <a:r>
              <a:rPr kumimoji="1" lang="en-US" altLang="ko-Kore-US" sz="2400" dirty="0" err="1">
                <a:latin typeface="Courier New" panose="02070309020205020404" pitchFamily="49" charset="0"/>
                <a:cs typeface="Courier New" panose="02070309020205020404" pitchFamily="49" charset="0"/>
              </a:rPr>
              <a:t>Fastq</a:t>
            </a:r>
            <a:r>
              <a:rPr kumimoji="1" lang="en-US" altLang="ko-Kore-US" sz="2400" dirty="0"/>
              <a:t>)</a:t>
            </a:r>
          </a:p>
          <a:p>
            <a:pPr marL="342900" indent="-342900">
              <a:buFont typeface="Arial" panose="020B0604020202020204" pitchFamily="34" charset="0"/>
              <a:buChar char="•"/>
            </a:pPr>
            <a:r>
              <a:rPr kumimoji="1" lang="en-US" altLang="ko-Kore-US" sz="2400" dirty="0"/>
              <a:t>Perform : sequence alignment, tissue detection</a:t>
            </a:r>
          </a:p>
          <a:p>
            <a:pPr marL="342900" indent="-342900">
              <a:buFont typeface="Arial" panose="020B0604020202020204" pitchFamily="34" charset="0"/>
              <a:buChar char="•"/>
            </a:pPr>
            <a:r>
              <a:rPr kumimoji="1" lang="en-US" altLang="ko-Kore-US" sz="2400" dirty="0"/>
              <a:t>Output : gene-spot matrix</a:t>
            </a:r>
            <a:endParaRPr kumimoji="1" lang="ko-Kore-US" altLang="en-US" sz="2400" dirty="0"/>
          </a:p>
        </p:txBody>
      </p:sp>
      <p:sp>
        <p:nvSpPr>
          <p:cNvPr id="3" name="직사각형 5">
            <a:extLst>
              <a:ext uri="{FF2B5EF4-FFF2-40B4-BE49-F238E27FC236}">
                <a16:creationId xmlns:a16="http://schemas.microsoft.com/office/drawing/2014/main" id="{08836823-AAD4-8AEF-FE79-442DF6E7F968}"/>
              </a:ext>
            </a:extLst>
          </p:cNvPr>
          <p:cNvSpPr/>
          <p:nvPr/>
        </p:nvSpPr>
        <p:spPr>
          <a:xfrm>
            <a:off x="438653" y="1316482"/>
            <a:ext cx="10939212" cy="26332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500" dirty="0">
                <a:solidFill>
                  <a:schemeClr val="tx1"/>
                </a:solidFill>
                <a:latin typeface="Courier New" panose="02070309020205020404" pitchFamily="49" charset="0"/>
                <a:cs typeface="Courier New" panose="02070309020205020404" pitchFamily="49" charset="0"/>
              </a:rPr>
              <a:t>$cd /home/</a:t>
            </a:r>
            <a:r>
              <a:rPr lang="en-US" altLang="ko-KR" sz="1500" dirty="0" err="1">
                <a:solidFill>
                  <a:schemeClr val="tx1"/>
                </a:solidFill>
                <a:latin typeface="Courier New" panose="02070309020205020404" pitchFamily="49" charset="0"/>
                <a:cs typeface="Courier New" panose="02070309020205020404" pitchFamily="49" charset="0"/>
              </a:rPr>
              <a:t>jdoe</a:t>
            </a:r>
            <a:r>
              <a:rPr lang="en-US" altLang="ko-KR" sz="1500" dirty="0">
                <a:solidFill>
                  <a:schemeClr val="tx1"/>
                </a:solidFill>
                <a:latin typeface="Courier New" panose="02070309020205020404" pitchFamily="49" charset="0"/>
                <a:cs typeface="Courier New" panose="02070309020205020404" pitchFamily="49" charset="0"/>
              </a:rPr>
              <a:t>/runs</a:t>
            </a:r>
          </a:p>
          <a:p>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spaceranger</a:t>
            </a:r>
            <a:r>
              <a:rPr lang="en-US" altLang="ko-KR" sz="1500" dirty="0">
                <a:solidFill>
                  <a:schemeClr val="tx1"/>
                </a:solidFill>
                <a:latin typeface="Courier New" panose="02070309020205020404" pitchFamily="49" charset="0"/>
                <a:cs typeface="Courier New" panose="02070309020205020404" pitchFamily="49" charset="0"/>
              </a:rPr>
              <a:t> count --id=sample345 \ #Output directory</a:t>
            </a:r>
          </a:p>
          <a:p>
            <a:r>
              <a:rPr lang="en-US" altLang="ko-KR" sz="1500" dirty="0">
                <a:solidFill>
                  <a:schemeClr val="tx1"/>
                </a:solidFill>
                <a:latin typeface="Courier New" panose="02070309020205020404" pitchFamily="49" charset="0"/>
                <a:cs typeface="Courier New" panose="02070309020205020404" pitchFamily="49" charset="0"/>
              </a:rPr>
              <a:t>                   --transcriptome=/home/</a:t>
            </a:r>
            <a:r>
              <a:rPr lang="en-US" altLang="ko-KR" sz="1500" dirty="0" err="1">
                <a:solidFill>
                  <a:schemeClr val="tx1"/>
                </a:solidFill>
                <a:latin typeface="Courier New" panose="02070309020205020404" pitchFamily="49" charset="0"/>
                <a:cs typeface="Courier New" panose="02070309020205020404" pitchFamily="49" charset="0"/>
              </a:rPr>
              <a:t>jdoe</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refdata</a:t>
            </a:r>
            <a:r>
              <a:rPr lang="en-US" altLang="ko-KR" sz="1500" dirty="0">
                <a:solidFill>
                  <a:schemeClr val="tx1"/>
                </a:solidFill>
                <a:latin typeface="Courier New" panose="02070309020205020404" pitchFamily="49" charset="0"/>
                <a:cs typeface="Courier New" panose="02070309020205020404" pitchFamily="49" charset="0"/>
              </a:rPr>
              <a:t>/GRCh38-2020-A \ #Path to Reference</a:t>
            </a:r>
          </a:p>
          <a:p>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fastqs</a:t>
            </a:r>
            <a:r>
              <a:rPr lang="en-US" altLang="ko-KR" sz="1500" dirty="0">
                <a:solidFill>
                  <a:schemeClr val="tx1"/>
                </a:solidFill>
                <a:latin typeface="Courier New" panose="02070309020205020404" pitchFamily="49" charset="0"/>
                <a:cs typeface="Courier New" panose="02070309020205020404" pitchFamily="49" charset="0"/>
              </a:rPr>
              <a:t>=/home/</a:t>
            </a:r>
            <a:r>
              <a:rPr lang="en-US" altLang="ko-KR" sz="1500" dirty="0" err="1">
                <a:solidFill>
                  <a:schemeClr val="tx1"/>
                </a:solidFill>
                <a:latin typeface="Courier New" panose="02070309020205020404" pitchFamily="49" charset="0"/>
                <a:cs typeface="Courier New" panose="02070309020205020404" pitchFamily="49" charset="0"/>
              </a:rPr>
              <a:t>jdoe</a:t>
            </a:r>
            <a:r>
              <a:rPr lang="en-US" altLang="ko-KR" sz="1500" dirty="0">
                <a:solidFill>
                  <a:schemeClr val="tx1"/>
                </a:solidFill>
                <a:latin typeface="Courier New" panose="02070309020205020404" pitchFamily="49" charset="0"/>
                <a:cs typeface="Courier New" panose="02070309020205020404" pitchFamily="49" charset="0"/>
              </a:rPr>
              <a:t>/runs/HAWT7ADXX/outs/</a:t>
            </a:r>
            <a:r>
              <a:rPr lang="en-US" altLang="ko-KR" sz="1500" dirty="0" err="1">
                <a:solidFill>
                  <a:schemeClr val="tx1"/>
                </a:solidFill>
                <a:latin typeface="Courier New" panose="02070309020205020404" pitchFamily="49" charset="0"/>
                <a:cs typeface="Courier New" panose="02070309020205020404" pitchFamily="49" charset="0"/>
              </a:rPr>
              <a:t>fastq_path</a:t>
            </a:r>
            <a:r>
              <a:rPr lang="en-US" altLang="ko-KR" sz="1500" dirty="0">
                <a:solidFill>
                  <a:schemeClr val="tx1"/>
                </a:solidFill>
                <a:latin typeface="Courier New" panose="02070309020205020404" pitchFamily="49" charset="0"/>
                <a:cs typeface="Courier New" panose="02070309020205020404" pitchFamily="49" charset="0"/>
              </a:rPr>
              <a:t> \ #Path to FASTQs</a:t>
            </a:r>
          </a:p>
          <a:p>
            <a:r>
              <a:rPr lang="en-US" altLang="ko-KR" sz="1500" dirty="0">
                <a:solidFill>
                  <a:schemeClr val="tx1"/>
                </a:solidFill>
                <a:latin typeface="Courier New" panose="02070309020205020404" pitchFamily="49" charset="0"/>
                <a:cs typeface="Courier New" panose="02070309020205020404" pitchFamily="49" charset="0"/>
              </a:rPr>
              <a:t>                   --sample=</a:t>
            </a:r>
            <a:r>
              <a:rPr lang="en-US" altLang="ko-KR" sz="1500" dirty="0" err="1">
                <a:solidFill>
                  <a:schemeClr val="tx1"/>
                </a:solidFill>
                <a:latin typeface="Courier New" panose="02070309020205020404" pitchFamily="49" charset="0"/>
                <a:cs typeface="Courier New" panose="02070309020205020404" pitchFamily="49" charset="0"/>
              </a:rPr>
              <a:t>mysample</a:t>
            </a:r>
            <a:r>
              <a:rPr lang="en-US" altLang="ko-KR" sz="1500" dirty="0">
                <a:solidFill>
                  <a:schemeClr val="tx1"/>
                </a:solidFill>
                <a:latin typeface="Courier New" panose="02070309020205020404" pitchFamily="49" charset="0"/>
                <a:cs typeface="Courier New" panose="02070309020205020404" pitchFamily="49" charset="0"/>
              </a:rPr>
              <a:t> \ #Sample name from FASTQ filename</a:t>
            </a:r>
          </a:p>
          <a:p>
            <a:r>
              <a:rPr lang="en-US" altLang="ko-KR" sz="1500" dirty="0">
                <a:solidFill>
                  <a:schemeClr val="tx1"/>
                </a:solidFill>
                <a:latin typeface="Courier New" panose="02070309020205020404" pitchFamily="49" charset="0"/>
                <a:cs typeface="Courier New" panose="02070309020205020404" pitchFamily="49" charset="0"/>
              </a:rPr>
              <a:t>                   --image=/home/</a:t>
            </a:r>
            <a:r>
              <a:rPr lang="en-US" altLang="ko-KR" sz="1500" dirty="0" err="1">
                <a:solidFill>
                  <a:schemeClr val="tx1"/>
                </a:solidFill>
                <a:latin typeface="Courier New" panose="02070309020205020404" pitchFamily="49" charset="0"/>
                <a:cs typeface="Courier New" panose="02070309020205020404" pitchFamily="49" charset="0"/>
              </a:rPr>
              <a:t>jdoe</a:t>
            </a:r>
            <a:r>
              <a:rPr lang="en-US" altLang="ko-KR" sz="1500" dirty="0">
                <a:solidFill>
                  <a:schemeClr val="tx1"/>
                </a:solidFill>
                <a:latin typeface="Courier New" panose="02070309020205020404" pitchFamily="49" charset="0"/>
                <a:cs typeface="Courier New" panose="02070309020205020404" pitchFamily="49" charset="0"/>
              </a:rPr>
              <a:t>/runs/images/sample345.tiff \ #Path to brightfield image</a:t>
            </a:r>
          </a:p>
          <a:p>
            <a:r>
              <a:rPr lang="en-US" altLang="ko-KR" sz="1500" dirty="0">
                <a:solidFill>
                  <a:schemeClr val="tx1"/>
                </a:solidFill>
                <a:latin typeface="Courier New" panose="02070309020205020404" pitchFamily="49" charset="0"/>
                <a:cs typeface="Courier New" panose="02070309020205020404" pitchFamily="49" charset="0"/>
              </a:rPr>
              <a:t>                   --slide=V19J01-123 \ #Slide ID</a:t>
            </a:r>
          </a:p>
          <a:p>
            <a:r>
              <a:rPr lang="en-US" altLang="ko-KR" sz="1500" dirty="0">
                <a:solidFill>
                  <a:schemeClr val="tx1"/>
                </a:solidFill>
                <a:latin typeface="Courier New" panose="02070309020205020404" pitchFamily="49" charset="0"/>
                <a:cs typeface="Courier New" panose="02070309020205020404" pitchFamily="49" charset="0"/>
              </a:rPr>
              <a:t>                   --area=A1 \ #Capture area</a:t>
            </a:r>
          </a:p>
          <a:p>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localcores</a:t>
            </a:r>
            <a:r>
              <a:rPr lang="en-US" altLang="ko-KR" sz="1500" dirty="0">
                <a:solidFill>
                  <a:schemeClr val="tx1"/>
                </a:solidFill>
                <a:latin typeface="Courier New" panose="02070309020205020404" pitchFamily="49" charset="0"/>
                <a:cs typeface="Courier New" panose="02070309020205020404" pitchFamily="49" charset="0"/>
              </a:rPr>
              <a:t>=8 \ #Allowed cores in </a:t>
            </a:r>
            <a:r>
              <a:rPr lang="en-US" altLang="ko-KR" sz="1500" dirty="0" err="1">
                <a:solidFill>
                  <a:schemeClr val="tx1"/>
                </a:solidFill>
                <a:latin typeface="Courier New" panose="02070309020205020404" pitchFamily="49" charset="0"/>
                <a:cs typeface="Courier New" panose="02070309020205020404" pitchFamily="49" charset="0"/>
              </a:rPr>
              <a:t>localmode</a:t>
            </a:r>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localmem</a:t>
            </a:r>
            <a:r>
              <a:rPr lang="en-US" altLang="ko-KR" sz="1500" dirty="0">
                <a:solidFill>
                  <a:schemeClr val="tx1"/>
                </a:solidFill>
                <a:latin typeface="Courier New" panose="02070309020205020404" pitchFamily="49" charset="0"/>
                <a:cs typeface="Courier New" panose="02070309020205020404" pitchFamily="49" charset="0"/>
              </a:rPr>
              <a:t>=64 #Allowed memory (GB) in </a:t>
            </a:r>
            <a:r>
              <a:rPr lang="en-US" altLang="ko-KR" sz="1500" dirty="0" err="1">
                <a:solidFill>
                  <a:schemeClr val="tx1"/>
                </a:solidFill>
                <a:latin typeface="Courier New" panose="02070309020205020404" pitchFamily="49" charset="0"/>
                <a:cs typeface="Courier New" panose="02070309020205020404" pitchFamily="49" charset="0"/>
              </a:rPr>
              <a:t>localmode</a:t>
            </a:r>
            <a:endParaRPr lang="en-US" altLang="ko-KR" sz="1500" dirty="0">
              <a:solidFill>
                <a:schemeClr val="tx1"/>
              </a:solidFill>
              <a:latin typeface="Courier New" panose="02070309020205020404" pitchFamily="49" charset="0"/>
              <a:cs typeface="Courier New" panose="02070309020205020404" pitchFamily="49" charset="0"/>
            </a:endParaRPr>
          </a:p>
          <a:p>
            <a:endParaRPr lang="en-US" altLang="ko-KR" sz="15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587235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681F395-5D7F-AFAD-81AC-BCFDC6AD2B20}"/>
              </a:ext>
            </a:extLst>
          </p:cNvPr>
          <p:cNvSpPr>
            <a:spLocks noGrp="1"/>
          </p:cNvSpPr>
          <p:nvPr>
            <p:ph type="title"/>
          </p:nvPr>
        </p:nvSpPr>
        <p:spPr/>
        <p:txBody>
          <a:bodyPr/>
          <a:lstStyle/>
          <a:p>
            <a:r>
              <a:rPr kumimoji="1" lang="en-US" altLang="ko-Kore-US" dirty="0"/>
              <a:t>Output files of Space Ranger</a:t>
            </a:r>
            <a:endParaRPr kumimoji="1" lang="ko-Kore-US" altLang="en-US" dirty="0"/>
          </a:p>
        </p:txBody>
      </p:sp>
      <p:sp>
        <p:nvSpPr>
          <p:cNvPr id="4" name="날짜 개체 틀 3">
            <a:extLst>
              <a:ext uri="{FF2B5EF4-FFF2-40B4-BE49-F238E27FC236}">
                <a16:creationId xmlns:a16="http://schemas.microsoft.com/office/drawing/2014/main" id="{5B88696D-ED17-0FAA-74FC-3B60013514C9}"/>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AEE707BD-2510-E300-9430-305F5545A7FB}"/>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2DE9564F-DF12-69C9-8D39-868771847645}"/>
              </a:ext>
            </a:extLst>
          </p:cNvPr>
          <p:cNvSpPr>
            <a:spLocks noGrp="1"/>
          </p:cNvSpPr>
          <p:nvPr>
            <p:ph type="sldNum" sz="quarter" idx="12"/>
          </p:nvPr>
        </p:nvSpPr>
        <p:spPr/>
        <p:txBody>
          <a:bodyPr/>
          <a:lstStyle/>
          <a:p>
            <a:fld id="{11828C5E-8CE4-D747-8F0F-AA7D410D5DC1}" type="slidenum">
              <a:rPr lang="en-KR" smtClean="0"/>
              <a:pPr/>
              <a:t>12</a:t>
            </a:fld>
            <a:endParaRPr lang="en-KR" dirty="0"/>
          </a:p>
        </p:txBody>
      </p:sp>
      <p:pic>
        <p:nvPicPr>
          <p:cNvPr id="8" name="그림 7">
            <a:extLst>
              <a:ext uri="{FF2B5EF4-FFF2-40B4-BE49-F238E27FC236}">
                <a16:creationId xmlns:a16="http://schemas.microsoft.com/office/drawing/2014/main" id="{B402D9FD-7E36-0931-76B3-29A19F5A8C04}"/>
              </a:ext>
            </a:extLst>
          </p:cNvPr>
          <p:cNvPicPr>
            <a:picLocks noChangeAspect="1"/>
          </p:cNvPicPr>
          <p:nvPr/>
        </p:nvPicPr>
        <p:blipFill rotWithShape="1">
          <a:blip r:embed="rId2"/>
          <a:srcRect l="25628" t="56970" r="25988" b="8687"/>
          <a:stretch/>
        </p:blipFill>
        <p:spPr>
          <a:xfrm>
            <a:off x="4066726" y="1366822"/>
            <a:ext cx="3627783" cy="2816087"/>
          </a:xfrm>
          <a:prstGeom prst="rect">
            <a:avLst/>
          </a:prstGeom>
        </p:spPr>
      </p:pic>
      <p:sp>
        <p:nvSpPr>
          <p:cNvPr id="10" name="TextBox 9">
            <a:extLst>
              <a:ext uri="{FF2B5EF4-FFF2-40B4-BE49-F238E27FC236}">
                <a16:creationId xmlns:a16="http://schemas.microsoft.com/office/drawing/2014/main" id="{E166001F-3D57-5E9B-335D-8C0DAEED7A0E}"/>
              </a:ext>
            </a:extLst>
          </p:cNvPr>
          <p:cNvSpPr txBox="1"/>
          <p:nvPr/>
        </p:nvSpPr>
        <p:spPr>
          <a:xfrm>
            <a:off x="431928" y="6040614"/>
            <a:ext cx="6110514" cy="246221"/>
          </a:xfrm>
          <a:prstGeom prst="rect">
            <a:avLst/>
          </a:prstGeom>
          <a:noFill/>
        </p:spPr>
        <p:txBody>
          <a:bodyPr wrap="square">
            <a:spAutoFit/>
          </a:bodyPr>
          <a:lstStyle/>
          <a:p>
            <a:r>
              <a:rPr lang="ko-Kore-US" altLang="en-US" sz="1000" dirty="0">
                <a:solidFill>
                  <a:schemeClr val="tx1">
                    <a:lumMod val="50000"/>
                    <a:lumOff val="50000"/>
                  </a:schemeClr>
                </a:solidFill>
              </a:rPr>
              <a:t>https://lmweber.org/OSTA-book/space-ranger-visium.html</a:t>
            </a:r>
          </a:p>
        </p:txBody>
      </p:sp>
      <p:grpSp>
        <p:nvGrpSpPr>
          <p:cNvPr id="12" name="그룹 11">
            <a:extLst>
              <a:ext uri="{FF2B5EF4-FFF2-40B4-BE49-F238E27FC236}">
                <a16:creationId xmlns:a16="http://schemas.microsoft.com/office/drawing/2014/main" id="{0BCC0C36-FFCE-496D-6EA7-1D77268D4C4C}"/>
              </a:ext>
            </a:extLst>
          </p:cNvPr>
          <p:cNvGrpSpPr>
            <a:grpSpLocks noChangeAspect="1"/>
          </p:cNvGrpSpPr>
          <p:nvPr/>
        </p:nvGrpSpPr>
        <p:grpSpPr>
          <a:xfrm>
            <a:off x="410816" y="1368859"/>
            <a:ext cx="3627783" cy="4708107"/>
            <a:chOff x="410817" y="1368860"/>
            <a:chExt cx="3034146" cy="3937690"/>
          </a:xfrm>
        </p:grpSpPr>
        <p:pic>
          <p:nvPicPr>
            <p:cNvPr id="7" name="그림 6">
              <a:extLst>
                <a:ext uri="{FF2B5EF4-FFF2-40B4-BE49-F238E27FC236}">
                  <a16:creationId xmlns:a16="http://schemas.microsoft.com/office/drawing/2014/main" id="{7B4F6B23-D501-1891-579F-4A06ADA9CF37}"/>
                </a:ext>
              </a:extLst>
            </p:cNvPr>
            <p:cNvPicPr>
              <a:picLocks noChangeAspect="1"/>
            </p:cNvPicPr>
            <p:nvPr/>
          </p:nvPicPr>
          <p:blipFill rotWithShape="1">
            <a:blip r:embed="rId2"/>
            <a:srcRect l="25957" r="25660" b="42583"/>
            <a:stretch/>
          </p:blipFill>
          <p:spPr>
            <a:xfrm>
              <a:off x="410817" y="1368860"/>
              <a:ext cx="3034146" cy="3937690"/>
            </a:xfrm>
            <a:prstGeom prst="rect">
              <a:avLst/>
            </a:prstGeom>
          </p:spPr>
        </p:pic>
        <p:sp>
          <p:nvSpPr>
            <p:cNvPr id="11" name="직사각형 10">
              <a:extLst>
                <a:ext uri="{FF2B5EF4-FFF2-40B4-BE49-F238E27FC236}">
                  <a16:creationId xmlns:a16="http://schemas.microsoft.com/office/drawing/2014/main" id="{CEB525AE-1E63-5A48-9B16-2250A8FFD006}"/>
                </a:ext>
              </a:extLst>
            </p:cNvPr>
            <p:cNvSpPr/>
            <p:nvPr/>
          </p:nvSpPr>
          <p:spPr>
            <a:xfrm>
              <a:off x="477883" y="1814439"/>
              <a:ext cx="2923538" cy="248178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US" altLang="en-US"/>
            </a:p>
          </p:txBody>
        </p:sp>
      </p:grpSp>
      <p:sp>
        <p:nvSpPr>
          <p:cNvPr id="3" name="TextBox 2">
            <a:extLst>
              <a:ext uri="{FF2B5EF4-FFF2-40B4-BE49-F238E27FC236}">
                <a16:creationId xmlns:a16="http://schemas.microsoft.com/office/drawing/2014/main" id="{9B995DF7-85D9-8662-9AE3-9D4575FA1BDF}"/>
              </a:ext>
            </a:extLst>
          </p:cNvPr>
          <p:cNvSpPr txBox="1"/>
          <p:nvPr/>
        </p:nvSpPr>
        <p:spPr>
          <a:xfrm>
            <a:off x="5196833" y="4545562"/>
            <a:ext cx="3230088" cy="369332"/>
          </a:xfrm>
          <a:prstGeom prst="rect">
            <a:avLst/>
          </a:prstGeom>
          <a:noFill/>
        </p:spPr>
        <p:txBody>
          <a:bodyPr wrap="square" rtlCol="0">
            <a:spAutoFit/>
          </a:bodyPr>
          <a:lstStyle/>
          <a:p>
            <a:r>
              <a:rPr kumimoji="1" lang="en-US" altLang="ko-Kore-US" dirty="0">
                <a:latin typeface="Courier" pitchFamily="2" charset="0"/>
              </a:rPr>
              <a:t>read10XVisium</a:t>
            </a:r>
            <a:r>
              <a:rPr kumimoji="1" lang="en-US" altLang="ko-Kore-US" dirty="0"/>
              <a:t> Input files</a:t>
            </a:r>
            <a:endParaRPr kumimoji="1" lang="ko-Kore-US" altLang="en-US" dirty="0"/>
          </a:p>
        </p:txBody>
      </p:sp>
      <p:cxnSp>
        <p:nvCxnSpPr>
          <p:cNvPr id="13" name="직선 화살표 연결선 12">
            <a:extLst>
              <a:ext uri="{FF2B5EF4-FFF2-40B4-BE49-F238E27FC236}">
                <a16:creationId xmlns:a16="http://schemas.microsoft.com/office/drawing/2014/main" id="{00FBA153-4B37-8653-C41E-A84118855726}"/>
              </a:ext>
            </a:extLst>
          </p:cNvPr>
          <p:cNvCxnSpPr/>
          <p:nvPr/>
        </p:nvCxnSpPr>
        <p:spPr>
          <a:xfrm>
            <a:off x="3986538" y="4762005"/>
            <a:ext cx="12102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8120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681F395-5D7F-AFAD-81AC-BCFDC6AD2B20}"/>
              </a:ext>
            </a:extLst>
          </p:cNvPr>
          <p:cNvSpPr>
            <a:spLocks noGrp="1"/>
          </p:cNvSpPr>
          <p:nvPr>
            <p:ph type="title"/>
          </p:nvPr>
        </p:nvSpPr>
        <p:spPr/>
        <p:txBody>
          <a:bodyPr/>
          <a:lstStyle/>
          <a:p>
            <a:r>
              <a:rPr kumimoji="1" lang="en-US" altLang="ko-Kore-US" dirty="0"/>
              <a:t>Output files</a:t>
            </a:r>
            <a:endParaRPr kumimoji="1" lang="ko-Kore-US" altLang="en-US" dirty="0"/>
          </a:p>
        </p:txBody>
      </p:sp>
      <p:sp>
        <p:nvSpPr>
          <p:cNvPr id="4" name="날짜 개체 틀 3">
            <a:extLst>
              <a:ext uri="{FF2B5EF4-FFF2-40B4-BE49-F238E27FC236}">
                <a16:creationId xmlns:a16="http://schemas.microsoft.com/office/drawing/2014/main" id="{5B88696D-ED17-0FAA-74FC-3B60013514C9}"/>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AEE707BD-2510-E300-9430-305F5545A7FB}"/>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2DE9564F-DF12-69C9-8D39-868771847645}"/>
              </a:ext>
            </a:extLst>
          </p:cNvPr>
          <p:cNvSpPr>
            <a:spLocks noGrp="1"/>
          </p:cNvSpPr>
          <p:nvPr>
            <p:ph type="sldNum" sz="quarter" idx="12"/>
          </p:nvPr>
        </p:nvSpPr>
        <p:spPr/>
        <p:txBody>
          <a:bodyPr/>
          <a:lstStyle/>
          <a:p>
            <a:fld id="{11828C5E-8CE4-D747-8F0F-AA7D410D5DC1}" type="slidenum">
              <a:rPr lang="en-KR" smtClean="0"/>
              <a:pPr/>
              <a:t>13</a:t>
            </a:fld>
            <a:endParaRPr lang="en-KR" dirty="0"/>
          </a:p>
        </p:txBody>
      </p:sp>
      <p:sp>
        <p:nvSpPr>
          <p:cNvPr id="10" name="TextBox 9">
            <a:extLst>
              <a:ext uri="{FF2B5EF4-FFF2-40B4-BE49-F238E27FC236}">
                <a16:creationId xmlns:a16="http://schemas.microsoft.com/office/drawing/2014/main" id="{0AD93580-3F07-78EF-98F5-715F38EE5617}"/>
              </a:ext>
            </a:extLst>
          </p:cNvPr>
          <p:cNvSpPr txBox="1"/>
          <p:nvPr/>
        </p:nvSpPr>
        <p:spPr>
          <a:xfrm>
            <a:off x="410817" y="1195338"/>
            <a:ext cx="11277599" cy="5570756"/>
          </a:xfrm>
          <a:prstGeom prst="rect">
            <a:avLst/>
          </a:prstGeom>
          <a:noFill/>
        </p:spPr>
        <p:txBody>
          <a:bodyPr wrap="square">
            <a:spAutoFit/>
          </a:bodyPr>
          <a:lstStyle/>
          <a:p>
            <a:pPr marL="342900" indent="-342900">
              <a:buFont typeface="Arial" panose="020B0604020202020204" pitchFamily="34" charset="0"/>
              <a:buChar char="•"/>
            </a:pPr>
            <a:r>
              <a:rPr lang="en" altLang="ko-Kore-US" sz="2400" b="1" dirty="0" err="1">
                <a:latin typeface="Arial" panose="020B0604020202020204" pitchFamily="34" charset="0"/>
                <a:cs typeface="Arial" panose="020B0604020202020204" pitchFamily="34" charset="0"/>
              </a:rPr>
              <a:t>raw_feature_bc_matrix</a:t>
            </a:r>
            <a:endParaRPr lang="en" altLang="ko-Kore-US" sz="2400" b="1" dirty="0">
              <a:latin typeface="Arial" panose="020B0604020202020204" pitchFamily="34" charset="0"/>
              <a:cs typeface="Arial" panose="020B0604020202020204" pitchFamily="34" charset="0"/>
            </a:endParaRPr>
          </a:p>
          <a:p>
            <a:r>
              <a:rPr lang="ko-KR" altLang="en-US" sz="2000" i="0" dirty="0">
                <a:effectLst/>
                <a:latin typeface="Arial" panose="020B0604020202020204" pitchFamily="34" charset="0"/>
                <a:cs typeface="Arial" panose="020B0604020202020204" pitchFamily="34" charset="0"/>
              </a:rPr>
              <a:t>      </a:t>
            </a:r>
            <a:r>
              <a:rPr lang="en-US" altLang="ko-KR" sz="2000" i="0" dirty="0">
                <a:effectLst/>
                <a:latin typeface="Arial" panose="020B0604020202020204" pitchFamily="34" charset="0"/>
                <a:cs typeface="Arial" panose="020B0604020202020204" pitchFamily="34" charset="0"/>
              </a:rPr>
              <a:t>Dataset having</a:t>
            </a:r>
            <a:r>
              <a:rPr lang="en" altLang="ko-Kore-US" sz="2000" i="0" dirty="0">
                <a:effectLst/>
                <a:latin typeface="Arial" panose="020B0604020202020204" pitchFamily="34" charset="0"/>
                <a:cs typeface="Arial" panose="020B0604020202020204" pitchFamily="34" charset="0"/>
              </a:rPr>
              <a:t> spots that theoretically don’t overlap with tissue</a:t>
            </a:r>
            <a:endParaRPr lang="ko-Kore-US" altLang="en-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 altLang="ko-Kore-US" sz="2400" b="1" dirty="0" err="1">
                <a:latin typeface="Arial" panose="020B0604020202020204" pitchFamily="34" charset="0"/>
                <a:cs typeface="Arial" panose="020B0604020202020204" pitchFamily="34" charset="0"/>
              </a:rPr>
              <a:t>filtered_feature_bc_matrix</a:t>
            </a:r>
            <a:endParaRPr lang="en" altLang="ko-Kore-US" sz="2400" b="1" dirty="0">
              <a:latin typeface="Arial" panose="020B0604020202020204" pitchFamily="34" charset="0"/>
              <a:cs typeface="Arial" panose="020B0604020202020204" pitchFamily="34" charset="0"/>
            </a:endParaRPr>
          </a:p>
          <a:p>
            <a:r>
              <a:rPr lang="ko-KR" altLang="en-US" sz="2000" dirty="0">
                <a:latin typeface="Arial" panose="020B0604020202020204" pitchFamily="34" charset="0"/>
                <a:cs typeface="Arial" panose="020B0604020202020204" pitchFamily="34" charset="0"/>
              </a:rPr>
              <a:t>      </a:t>
            </a:r>
            <a:r>
              <a:rPr lang="en" altLang="ko-Kore-US" sz="2000" i="0" dirty="0">
                <a:effectLst/>
                <a:latin typeface="Arial" panose="020B0604020202020204" pitchFamily="34" charset="0"/>
                <a:cs typeface="Arial" panose="020B0604020202020204" pitchFamily="34" charset="0"/>
              </a:rPr>
              <a:t>Dataset filtered to the spots overlapping tissue, as determined by </a:t>
            </a:r>
            <a:r>
              <a:rPr lang="en" altLang="ko-Kore-US" sz="2000" i="0" u="none" strike="noStrike" dirty="0">
                <a:effectLst/>
                <a:latin typeface="Arial" panose="020B0604020202020204" pitchFamily="34" charset="0"/>
                <a:cs typeface="Arial" panose="020B0604020202020204" pitchFamily="34" charset="0"/>
              </a:rPr>
              <a:t>Loupe Browser</a:t>
            </a:r>
            <a:endParaRPr lang="en-US" altLang="ko-Kore-US" sz="2000" dirty="0">
              <a:latin typeface="Arial" panose="020B0604020202020204" pitchFamily="34" charset="0"/>
              <a:cs typeface="Arial" panose="020B0604020202020204" pitchFamily="34" charset="0"/>
            </a:endParaRPr>
          </a:p>
          <a:p>
            <a:r>
              <a:rPr lang="en-US" altLang="ko-Kore-US" sz="2000" dirty="0">
                <a:latin typeface="Arial" panose="020B0604020202020204" pitchFamily="34" charset="0"/>
                <a:cs typeface="Arial" panose="020B0604020202020204" pitchFamily="34" charset="0"/>
              </a:rPr>
              <a:t>      </a:t>
            </a:r>
            <a:r>
              <a:rPr lang="en" altLang="ko-Kore-US" sz="2000" i="0" u="none" strike="noStrike" dirty="0">
                <a:effectLst/>
                <a:latin typeface="Arial" panose="020B0604020202020204" pitchFamily="34" charset="0"/>
                <a:cs typeface="Arial" panose="020B0604020202020204" pitchFamily="34" charset="0"/>
              </a:rPr>
              <a:t>(</a:t>
            </a:r>
            <a:r>
              <a:rPr lang="en" altLang="ko-Kore-US" sz="2000" i="0" u="none" strike="noStrike" dirty="0" err="1">
                <a:effectLst/>
                <a:latin typeface="Arial" panose="020B0604020202020204" pitchFamily="34" charset="0"/>
                <a:cs typeface="Arial" panose="020B0604020202020204" pitchFamily="34" charset="0"/>
              </a:rPr>
              <a:t>Visium</a:t>
            </a:r>
            <a:r>
              <a:rPr lang="en" altLang="ko-Kore-US" sz="2000" i="0" u="none" strike="noStrike" dirty="0">
                <a:effectLst/>
                <a:latin typeface="Arial" panose="020B0604020202020204" pitchFamily="34" charset="0"/>
                <a:cs typeface="Arial" panose="020B0604020202020204" pitchFamily="34" charset="0"/>
              </a:rPr>
              <a:t>)</a:t>
            </a:r>
            <a:r>
              <a:rPr lang="en" altLang="ko-Kore-US" sz="2000" i="0" dirty="0">
                <a:effectLst/>
                <a:latin typeface="Arial" panose="020B0604020202020204" pitchFamily="34" charset="0"/>
                <a:cs typeface="Arial" panose="020B0604020202020204" pitchFamily="34" charset="0"/>
              </a:rPr>
              <a:t> alignment file</a:t>
            </a:r>
            <a:endParaRPr lang="en" altLang="ko-Kore-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 altLang="ko-Kore-US" sz="2400" b="1" dirty="0" err="1">
                <a:latin typeface="Arial" panose="020B0604020202020204" pitchFamily="34" charset="0"/>
                <a:cs typeface="Arial" panose="020B0604020202020204" pitchFamily="34" charset="0"/>
              </a:rPr>
              <a:t>tissue_positions_list.csv</a:t>
            </a:r>
            <a:endParaRPr lang="en" altLang="ko-Kore-US" sz="2400" b="1" dirty="0">
              <a:latin typeface="Arial" panose="020B0604020202020204" pitchFamily="34" charset="0"/>
              <a:cs typeface="Arial" panose="020B0604020202020204" pitchFamily="34" charset="0"/>
            </a:endParaRPr>
          </a:p>
          <a:p>
            <a:r>
              <a:rPr lang="ko-KR" altLang="en-US" sz="2000" dirty="0">
                <a:latin typeface="Arial" panose="020B0604020202020204" pitchFamily="34" charset="0"/>
                <a:cs typeface="Arial" panose="020B0604020202020204" pitchFamily="34" charset="0"/>
              </a:rPr>
              <a:t>      </a:t>
            </a:r>
            <a:r>
              <a:rPr lang="en" altLang="ko-Kore-US" sz="2000" i="0" dirty="0">
                <a:effectLst/>
                <a:latin typeface="Arial" panose="020B0604020202020204" pitchFamily="34" charset="0"/>
                <a:cs typeface="Arial" panose="020B0604020202020204" pitchFamily="34" charset="0"/>
              </a:rPr>
              <a:t>The spot coordinates information is stored</a:t>
            </a:r>
            <a:endParaRPr lang="en" altLang="ko-Kore-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 altLang="ko-Kore-US" sz="2400" b="1" dirty="0" err="1">
                <a:latin typeface="Arial" panose="020B0604020202020204" pitchFamily="34" charset="0"/>
                <a:cs typeface="Arial" panose="020B0604020202020204" pitchFamily="34" charset="0"/>
              </a:rPr>
              <a:t>scalefactors_json.json</a:t>
            </a:r>
            <a:endParaRPr lang="en" altLang="ko-Kore-US" sz="2400" b="1" dirty="0">
              <a:latin typeface="Arial" panose="020B0604020202020204" pitchFamily="34" charset="0"/>
              <a:cs typeface="Arial" panose="020B0604020202020204" pitchFamily="34" charset="0"/>
            </a:endParaRPr>
          </a:p>
          <a:p>
            <a:r>
              <a:rPr lang="ko-KR" altLang="en-US" sz="2000" dirty="0">
                <a:latin typeface="Arial" panose="020B0604020202020204" pitchFamily="34" charset="0"/>
                <a:cs typeface="Arial" panose="020B0604020202020204" pitchFamily="34" charset="0"/>
              </a:rPr>
              <a:t>      </a:t>
            </a:r>
            <a:r>
              <a:rPr lang="en" altLang="ko-KR" sz="2000" dirty="0">
                <a:latin typeface="Arial" panose="020B0604020202020204" pitchFamily="34" charset="0"/>
                <a:cs typeface="Arial" panose="020B0604020202020204" pitchFamily="34" charset="0"/>
              </a:rPr>
              <a:t>S</a:t>
            </a:r>
            <a:r>
              <a:rPr lang="en" altLang="ko-Kore-US" sz="2000" i="0" dirty="0">
                <a:effectLst/>
                <a:latin typeface="Arial" panose="020B0604020202020204" pitchFamily="34" charset="0"/>
                <a:cs typeface="Arial" panose="020B0604020202020204" pitchFamily="34" charset="0"/>
              </a:rPr>
              <a:t>caling factors that convert spot coordinates to pixel coordinates</a:t>
            </a:r>
            <a:endParaRPr lang="en" altLang="ko-Kore-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 altLang="ko-Kore-US" sz="2400" b="1" dirty="0" err="1">
                <a:latin typeface="Arial" panose="020B0604020202020204" pitchFamily="34" charset="0"/>
                <a:cs typeface="Arial" panose="020B0604020202020204" pitchFamily="34" charset="0"/>
              </a:rPr>
              <a:t>metrics_summary.csv</a:t>
            </a:r>
            <a:endParaRPr lang="en" altLang="ko-Kore-US" sz="2400" b="1" dirty="0">
              <a:latin typeface="Arial" panose="020B0604020202020204" pitchFamily="34" charset="0"/>
              <a:cs typeface="Arial" panose="020B0604020202020204" pitchFamily="34" charset="0"/>
            </a:endParaRPr>
          </a:p>
          <a:p>
            <a:r>
              <a:rPr lang="ko-KR" altLang="en-US" sz="2000" i="0" dirty="0">
                <a:effectLst/>
                <a:latin typeface="Arial" panose="020B0604020202020204" pitchFamily="34" charset="0"/>
                <a:cs typeface="Arial" panose="020B0604020202020204" pitchFamily="34" charset="0"/>
              </a:rPr>
              <a:t>      </a:t>
            </a:r>
            <a:r>
              <a:rPr lang="en" altLang="ko-KR" sz="2000" dirty="0">
                <a:latin typeface="Arial" panose="020B0604020202020204" pitchFamily="34" charset="0"/>
                <a:cs typeface="Arial" panose="020B0604020202020204" pitchFamily="34" charset="0"/>
              </a:rPr>
              <a:t>M</a:t>
            </a:r>
            <a:r>
              <a:rPr lang="en" altLang="ko-Kore-US" sz="2000" i="0" dirty="0">
                <a:effectLst/>
                <a:latin typeface="Arial" panose="020B0604020202020204" pitchFamily="34" charset="0"/>
                <a:cs typeface="Arial" panose="020B0604020202020204" pitchFamily="34" charset="0"/>
              </a:rPr>
              <a:t>etrics displayed in the interactive website</a:t>
            </a:r>
            <a:endParaRPr lang="en" altLang="ko-Kore-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 altLang="ko-Kore-US" sz="2400" b="1" dirty="0" err="1">
                <a:latin typeface="Arial" panose="020B0604020202020204" pitchFamily="34" charset="0"/>
                <a:cs typeface="Arial" panose="020B0604020202020204" pitchFamily="34" charset="0"/>
              </a:rPr>
              <a:t>web_summary.html</a:t>
            </a:r>
            <a:endParaRPr lang="en" altLang="ko-Kore-US" sz="2400" b="1" dirty="0">
              <a:latin typeface="Arial" panose="020B0604020202020204" pitchFamily="34" charset="0"/>
              <a:cs typeface="Arial" panose="020B0604020202020204" pitchFamily="34" charset="0"/>
            </a:endParaRPr>
          </a:p>
          <a:p>
            <a:r>
              <a:rPr lang="ko-KR" altLang="en-US" sz="2000" i="0" dirty="0">
                <a:effectLst/>
                <a:latin typeface="Arial" panose="020B0604020202020204" pitchFamily="34" charset="0"/>
                <a:cs typeface="Arial" panose="020B0604020202020204" pitchFamily="34" charset="0"/>
              </a:rPr>
              <a:t>      </a:t>
            </a:r>
            <a:r>
              <a:rPr lang="en" altLang="ko-Kore-US" sz="2000" i="0" dirty="0">
                <a:effectLst/>
                <a:latin typeface="Arial" panose="020B0604020202020204" pitchFamily="34" charset="0"/>
                <a:cs typeface="Arial" panose="020B0604020202020204" pitchFamily="34" charset="0"/>
              </a:rPr>
              <a:t>Interactive website</a:t>
            </a:r>
            <a:endParaRPr lang="en" altLang="ko-Kore-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38145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8F8B56B-F7CD-D190-862C-3B6621628738}"/>
              </a:ext>
            </a:extLst>
          </p:cNvPr>
          <p:cNvSpPr>
            <a:spLocks noGrp="1"/>
          </p:cNvSpPr>
          <p:nvPr>
            <p:ph type="title"/>
          </p:nvPr>
        </p:nvSpPr>
        <p:spPr/>
        <p:txBody>
          <a:bodyPr/>
          <a:lstStyle/>
          <a:p>
            <a:r>
              <a:rPr kumimoji="1" lang="en-US" altLang="ko-Kore-US" dirty="0"/>
              <a:t>Web summary .html file</a:t>
            </a:r>
            <a:endParaRPr kumimoji="1" lang="ko-Kore-US" altLang="en-US" dirty="0"/>
          </a:p>
        </p:txBody>
      </p:sp>
      <p:sp>
        <p:nvSpPr>
          <p:cNvPr id="4" name="날짜 개체 틀 3">
            <a:extLst>
              <a:ext uri="{FF2B5EF4-FFF2-40B4-BE49-F238E27FC236}">
                <a16:creationId xmlns:a16="http://schemas.microsoft.com/office/drawing/2014/main" id="{C13FEB64-9554-65AF-8975-73368BA0FE9E}"/>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393DB664-3463-4321-0A69-9B78ACEBDA2F}"/>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6DEE531E-00FF-960A-CDF4-A3B984AE3722}"/>
              </a:ext>
            </a:extLst>
          </p:cNvPr>
          <p:cNvSpPr>
            <a:spLocks noGrp="1"/>
          </p:cNvSpPr>
          <p:nvPr>
            <p:ph type="sldNum" sz="quarter" idx="12"/>
          </p:nvPr>
        </p:nvSpPr>
        <p:spPr/>
        <p:txBody>
          <a:bodyPr/>
          <a:lstStyle/>
          <a:p>
            <a:fld id="{11828C5E-8CE4-D747-8F0F-AA7D410D5DC1}" type="slidenum">
              <a:rPr lang="en-KR" smtClean="0"/>
              <a:pPr/>
              <a:t>14</a:t>
            </a:fld>
            <a:endParaRPr lang="en-KR" dirty="0"/>
          </a:p>
        </p:txBody>
      </p:sp>
      <p:pic>
        <p:nvPicPr>
          <p:cNvPr id="7" name="그림 6">
            <a:extLst>
              <a:ext uri="{FF2B5EF4-FFF2-40B4-BE49-F238E27FC236}">
                <a16:creationId xmlns:a16="http://schemas.microsoft.com/office/drawing/2014/main" id="{642DCD32-D8AA-B10F-5540-EC267E46CCCF}"/>
              </a:ext>
            </a:extLst>
          </p:cNvPr>
          <p:cNvPicPr>
            <a:picLocks noChangeAspect="1"/>
          </p:cNvPicPr>
          <p:nvPr/>
        </p:nvPicPr>
        <p:blipFill rotWithShape="1">
          <a:blip r:embed="rId2"/>
          <a:srcRect b="4598"/>
          <a:stretch/>
        </p:blipFill>
        <p:spPr>
          <a:xfrm>
            <a:off x="410817" y="1514114"/>
            <a:ext cx="6110514" cy="4526617"/>
          </a:xfrm>
          <a:prstGeom prst="rect">
            <a:avLst/>
          </a:prstGeom>
        </p:spPr>
      </p:pic>
      <p:sp>
        <p:nvSpPr>
          <p:cNvPr id="8" name="TextBox 7">
            <a:extLst>
              <a:ext uri="{FF2B5EF4-FFF2-40B4-BE49-F238E27FC236}">
                <a16:creationId xmlns:a16="http://schemas.microsoft.com/office/drawing/2014/main" id="{1ACD3FCD-7914-DC12-B7D0-BB12935D2BD9}"/>
              </a:ext>
            </a:extLst>
          </p:cNvPr>
          <p:cNvSpPr txBox="1"/>
          <p:nvPr/>
        </p:nvSpPr>
        <p:spPr>
          <a:xfrm>
            <a:off x="410817" y="6040731"/>
            <a:ext cx="6110514" cy="246221"/>
          </a:xfrm>
          <a:prstGeom prst="rect">
            <a:avLst/>
          </a:prstGeom>
          <a:noFill/>
        </p:spPr>
        <p:txBody>
          <a:bodyPr wrap="square">
            <a:spAutoFit/>
          </a:bodyPr>
          <a:lstStyle/>
          <a:p>
            <a:r>
              <a:rPr lang="ko-Kore-US" altLang="en-US" sz="1000" dirty="0">
                <a:solidFill>
                  <a:schemeClr val="tx1">
                    <a:lumMod val="50000"/>
                    <a:lumOff val="50000"/>
                  </a:schemeClr>
                </a:solidFill>
              </a:rPr>
              <a:t>https://lmweber.org/OSTA-book/space-ranger-visium.html</a:t>
            </a:r>
          </a:p>
        </p:txBody>
      </p:sp>
      <p:sp>
        <p:nvSpPr>
          <p:cNvPr id="3" name="TextBox 2">
            <a:extLst>
              <a:ext uri="{FF2B5EF4-FFF2-40B4-BE49-F238E27FC236}">
                <a16:creationId xmlns:a16="http://schemas.microsoft.com/office/drawing/2014/main" id="{625DBC84-0536-9004-5DA5-8869105B81FD}"/>
              </a:ext>
            </a:extLst>
          </p:cNvPr>
          <p:cNvSpPr txBox="1"/>
          <p:nvPr/>
        </p:nvSpPr>
        <p:spPr>
          <a:xfrm>
            <a:off x="6501651" y="2534167"/>
            <a:ext cx="5355732" cy="2585323"/>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ore-US" b="1" dirty="0"/>
              <a:t>Sequencing Saturation</a:t>
            </a:r>
          </a:p>
          <a:p>
            <a:r>
              <a:rPr kumimoji="1" lang="ko-KR" altLang="en-US" dirty="0"/>
              <a:t>      </a:t>
            </a:r>
            <a:r>
              <a:rPr kumimoji="1" lang="en-US" altLang="ko-Kore-US" dirty="0"/>
              <a:t>The fraction of reads originating from an </a:t>
            </a:r>
            <a:r>
              <a:rPr kumimoji="1" lang="ko-KR" altLang="en-US" dirty="0"/>
              <a:t>  </a:t>
            </a:r>
            <a:endParaRPr kumimoji="1" lang="en-US" altLang="ko-KR" dirty="0"/>
          </a:p>
          <a:p>
            <a:r>
              <a:rPr kumimoji="1" lang="ko-KR" altLang="en-US" dirty="0"/>
              <a:t>      </a:t>
            </a:r>
            <a:r>
              <a:rPr kumimoji="1" lang="en-US" altLang="ko-Kore-US" dirty="0"/>
              <a:t>already-observed UMI. Function of library</a:t>
            </a:r>
            <a:r>
              <a:rPr kumimoji="1" lang="en-US" altLang="ko-KR" dirty="0"/>
              <a:t> </a:t>
            </a:r>
          </a:p>
          <a:p>
            <a:r>
              <a:rPr kumimoji="1" lang="ko-KR" altLang="en-US" dirty="0"/>
              <a:t>      </a:t>
            </a:r>
            <a:r>
              <a:rPr kumimoji="1" lang="en-US" altLang="ko-Kore-US" dirty="0"/>
              <a:t>complexity and sequencing depth</a:t>
            </a:r>
          </a:p>
          <a:p>
            <a:endParaRPr kumimoji="1" lang="en-US" altLang="ko-Kore-US" dirty="0"/>
          </a:p>
          <a:p>
            <a:pPr marL="285750" indent="-285750">
              <a:buFont typeface="Arial" panose="020B0604020202020204" pitchFamily="34" charset="0"/>
              <a:buChar char="•"/>
            </a:pPr>
            <a:r>
              <a:rPr kumimoji="1" lang="en-US" altLang="ko-Kore-US" b="1" dirty="0"/>
              <a:t>Q30 Bases</a:t>
            </a:r>
          </a:p>
          <a:p>
            <a:r>
              <a:rPr kumimoji="1" lang="ko-KR" altLang="en-US" dirty="0"/>
              <a:t>      </a:t>
            </a:r>
            <a:r>
              <a:rPr kumimoji="1" lang="en-US" altLang="ko-Kore-US" dirty="0"/>
              <a:t>Fraction of bases with Q-score &gt;= 30, </a:t>
            </a:r>
            <a:r>
              <a:rPr kumimoji="1" lang="ko-KR" altLang="en-US" dirty="0"/>
              <a:t>   </a:t>
            </a:r>
            <a:endParaRPr kumimoji="1" lang="en-US" altLang="ko-KR" dirty="0"/>
          </a:p>
          <a:p>
            <a:r>
              <a:rPr kumimoji="1" lang="ko-KR" altLang="en-US" dirty="0"/>
              <a:t>      </a:t>
            </a:r>
            <a:r>
              <a:rPr kumimoji="1" lang="en-US" altLang="ko-Kore-US" dirty="0"/>
              <a:t>excluding very low quality/no-call (Q &lt;= 2) </a:t>
            </a:r>
          </a:p>
          <a:p>
            <a:r>
              <a:rPr kumimoji="1" lang="ko-KR" altLang="en-US" dirty="0"/>
              <a:t>      </a:t>
            </a:r>
            <a:r>
              <a:rPr kumimoji="1" lang="en-US" altLang="ko-Kore-US" dirty="0"/>
              <a:t>bases from the denominator</a:t>
            </a:r>
          </a:p>
        </p:txBody>
      </p:sp>
    </p:spTree>
    <p:extLst>
      <p:ext uri="{BB962C8B-B14F-4D97-AF65-F5344CB8AC3E}">
        <p14:creationId xmlns:p14="http://schemas.microsoft.com/office/powerpoint/2010/main" val="342022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4049411-1873-9FC5-954D-49D0A572611A}"/>
              </a:ext>
            </a:extLst>
          </p:cNvPr>
          <p:cNvSpPr>
            <a:spLocks noGrp="1"/>
          </p:cNvSpPr>
          <p:nvPr>
            <p:ph type="title"/>
          </p:nvPr>
        </p:nvSpPr>
        <p:spPr/>
        <p:txBody>
          <a:bodyPr/>
          <a:lstStyle/>
          <a:p>
            <a:r>
              <a:rPr kumimoji="1" lang="en-US" altLang="ko-Kore-US" dirty="0"/>
              <a:t>What is a Loupe Browser?</a:t>
            </a:r>
            <a:endParaRPr kumimoji="1" lang="ko-Kore-US" altLang="en-US" dirty="0"/>
          </a:p>
        </p:txBody>
      </p:sp>
      <p:sp>
        <p:nvSpPr>
          <p:cNvPr id="3" name="내용 개체 틀 2">
            <a:extLst>
              <a:ext uri="{FF2B5EF4-FFF2-40B4-BE49-F238E27FC236}">
                <a16:creationId xmlns:a16="http://schemas.microsoft.com/office/drawing/2014/main" id="{692F391D-7455-ACD0-77A2-6A0FBB6650BC}"/>
              </a:ext>
            </a:extLst>
          </p:cNvPr>
          <p:cNvSpPr>
            <a:spLocks noGrp="1"/>
          </p:cNvSpPr>
          <p:nvPr>
            <p:ph idx="1"/>
          </p:nvPr>
        </p:nvSpPr>
        <p:spPr>
          <a:xfrm>
            <a:off x="410818" y="1471991"/>
            <a:ext cx="11198084" cy="4870751"/>
          </a:xfrm>
        </p:spPr>
        <p:txBody>
          <a:bodyPr>
            <a:normAutofit/>
          </a:bodyPr>
          <a:lstStyle/>
          <a:p>
            <a:r>
              <a:rPr lang="en" altLang="ko-Kore-US" b="0" i="0" dirty="0">
                <a:effectLst/>
              </a:rPr>
              <a:t>Loupe Browser is a desktop application from 10x Genomics that allows to visualize gene expression data without having to write code</a:t>
            </a:r>
          </a:p>
          <a:p>
            <a:r>
              <a:rPr kumimoji="1" lang="en" altLang="ko-Kore-US" dirty="0"/>
              <a:t>Manual alignment of images</a:t>
            </a:r>
          </a:p>
          <a:p>
            <a:r>
              <a:rPr kumimoji="1" lang="en-US" altLang="ko-Kore-US" dirty="0"/>
              <a:t>Align gene expression spots to histological images, look for marker gene expression, annotate populations, and cluster</a:t>
            </a:r>
            <a:endParaRPr kumimoji="1" lang="en" altLang="ko-Kore-US" dirty="0"/>
          </a:p>
          <a:p>
            <a:r>
              <a:rPr lang="en" altLang="ko-Kore-US" b="0" i="0" dirty="0">
                <a:effectLst/>
              </a:rPr>
              <a:t>The </a:t>
            </a:r>
            <a:r>
              <a:rPr lang="en" altLang="ko-Kore-US" dirty="0">
                <a:latin typeface="Courier New" panose="02070309020205020404" pitchFamily="49" charset="0"/>
                <a:cs typeface="Courier New" panose="02070309020205020404" pitchFamily="49" charset="0"/>
              </a:rPr>
              <a:t>.</a:t>
            </a:r>
            <a:r>
              <a:rPr lang="en" altLang="ko-Kore-US" dirty="0" err="1">
                <a:latin typeface="Courier New" panose="02070309020205020404" pitchFamily="49" charset="0"/>
                <a:cs typeface="Courier New" panose="02070309020205020404" pitchFamily="49" charset="0"/>
              </a:rPr>
              <a:t>cloupe</a:t>
            </a:r>
            <a:r>
              <a:rPr lang="en" altLang="ko-Kore-US" b="0" i="0" dirty="0">
                <a:effectLst/>
              </a:rPr>
              <a:t> file is the one that need to import into the Loupe Browser in order to explore the processed data. These files are generally between 1 and 2 GB each.</a:t>
            </a:r>
            <a:endParaRPr kumimoji="1" lang="ko-Kore-US" altLang="en-US" dirty="0"/>
          </a:p>
        </p:txBody>
      </p:sp>
      <p:sp>
        <p:nvSpPr>
          <p:cNvPr id="4" name="날짜 개체 틀 3">
            <a:extLst>
              <a:ext uri="{FF2B5EF4-FFF2-40B4-BE49-F238E27FC236}">
                <a16:creationId xmlns:a16="http://schemas.microsoft.com/office/drawing/2014/main" id="{85686B5E-4882-4A15-80AF-6C0FFE3EF0F1}"/>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FCD3808B-A712-4642-CDB9-581E8BCED449}"/>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A8E3CEDA-0646-008D-4D8E-522E1875A43F}"/>
              </a:ext>
            </a:extLst>
          </p:cNvPr>
          <p:cNvSpPr>
            <a:spLocks noGrp="1"/>
          </p:cNvSpPr>
          <p:nvPr>
            <p:ph type="sldNum" sz="quarter" idx="12"/>
          </p:nvPr>
        </p:nvSpPr>
        <p:spPr/>
        <p:txBody>
          <a:bodyPr/>
          <a:lstStyle/>
          <a:p>
            <a:fld id="{11828C5E-8CE4-D747-8F0F-AA7D410D5DC1}" type="slidenum">
              <a:rPr lang="en-KR" smtClean="0"/>
              <a:pPr/>
              <a:t>15</a:t>
            </a:fld>
            <a:endParaRPr lang="en-KR" dirty="0"/>
          </a:p>
        </p:txBody>
      </p:sp>
    </p:spTree>
    <p:extLst>
      <p:ext uri="{BB962C8B-B14F-4D97-AF65-F5344CB8AC3E}">
        <p14:creationId xmlns:p14="http://schemas.microsoft.com/office/powerpoint/2010/main" val="608757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EB1CCC9-7209-A43A-BBB7-B0D5E1E645FE}"/>
              </a:ext>
            </a:extLst>
          </p:cNvPr>
          <p:cNvSpPr>
            <a:spLocks noGrp="1"/>
          </p:cNvSpPr>
          <p:nvPr>
            <p:ph type="title"/>
          </p:nvPr>
        </p:nvSpPr>
        <p:spPr/>
        <p:txBody>
          <a:bodyPr/>
          <a:lstStyle/>
          <a:p>
            <a:r>
              <a:rPr kumimoji="1" lang="en-US" altLang="ko-Kore-US" dirty="0"/>
              <a:t>Loupe Browser</a:t>
            </a:r>
            <a:endParaRPr kumimoji="1" lang="ko-Kore-US" altLang="en-US" dirty="0"/>
          </a:p>
        </p:txBody>
      </p:sp>
      <p:sp>
        <p:nvSpPr>
          <p:cNvPr id="4" name="날짜 개체 틀 3">
            <a:extLst>
              <a:ext uri="{FF2B5EF4-FFF2-40B4-BE49-F238E27FC236}">
                <a16:creationId xmlns:a16="http://schemas.microsoft.com/office/drawing/2014/main" id="{5032CA1D-1AD4-9EF0-2170-356B4831F289}"/>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7FD2171A-3BEF-0FD5-B463-9F7AD332A122}"/>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A743B856-1062-A589-D647-3942B0B555B7}"/>
              </a:ext>
            </a:extLst>
          </p:cNvPr>
          <p:cNvSpPr>
            <a:spLocks noGrp="1"/>
          </p:cNvSpPr>
          <p:nvPr>
            <p:ph type="sldNum" sz="quarter" idx="12"/>
          </p:nvPr>
        </p:nvSpPr>
        <p:spPr/>
        <p:txBody>
          <a:bodyPr/>
          <a:lstStyle/>
          <a:p>
            <a:fld id="{11828C5E-8CE4-D747-8F0F-AA7D410D5DC1}" type="slidenum">
              <a:rPr lang="en-KR" smtClean="0"/>
              <a:pPr/>
              <a:t>16</a:t>
            </a:fld>
            <a:endParaRPr lang="en-KR" dirty="0"/>
          </a:p>
        </p:txBody>
      </p:sp>
      <p:pic>
        <p:nvPicPr>
          <p:cNvPr id="7" name="그림 6">
            <a:extLst>
              <a:ext uri="{FF2B5EF4-FFF2-40B4-BE49-F238E27FC236}">
                <a16:creationId xmlns:a16="http://schemas.microsoft.com/office/drawing/2014/main" id="{5A686A9E-A677-21DA-9F90-9D20092EE8B7}"/>
              </a:ext>
            </a:extLst>
          </p:cNvPr>
          <p:cNvPicPr>
            <a:picLocks noChangeAspect="1"/>
          </p:cNvPicPr>
          <p:nvPr/>
        </p:nvPicPr>
        <p:blipFill rotWithShape="1">
          <a:blip r:embed="rId2"/>
          <a:srcRect b="9640"/>
          <a:stretch/>
        </p:blipFill>
        <p:spPr>
          <a:xfrm>
            <a:off x="2845904" y="1293952"/>
            <a:ext cx="6435436" cy="4574321"/>
          </a:xfrm>
          <a:prstGeom prst="rect">
            <a:avLst/>
          </a:prstGeom>
        </p:spPr>
      </p:pic>
      <p:sp>
        <p:nvSpPr>
          <p:cNvPr id="8" name="TextBox 7">
            <a:extLst>
              <a:ext uri="{FF2B5EF4-FFF2-40B4-BE49-F238E27FC236}">
                <a16:creationId xmlns:a16="http://schemas.microsoft.com/office/drawing/2014/main" id="{A75D724F-ADF4-42E8-2DB3-69499F79E86F}"/>
              </a:ext>
            </a:extLst>
          </p:cNvPr>
          <p:cNvSpPr txBox="1"/>
          <p:nvPr/>
        </p:nvSpPr>
        <p:spPr>
          <a:xfrm>
            <a:off x="2845904" y="6001442"/>
            <a:ext cx="5812972" cy="246221"/>
          </a:xfrm>
          <a:prstGeom prst="rect">
            <a:avLst/>
          </a:prstGeom>
          <a:noFill/>
        </p:spPr>
        <p:txBody>
          <a:bodyPr wrap="square">
            <a:spAutoFit/>
          </a:bodyPr>
          <a:lstStyle/>
          <a:p>
            <a:r>
              <a:rPr lang="ko-Kore-US" altLang="en-US" sz="1000" dirty="0">
                <a:solidFill>
                  <a:schemeClr val="tx1">
                    <a:lumMod val="50000"/>
                    <a:lumOff val="50000"/>
                  </a:schemeClr>
                </a:solidFill>
              </a:rPr>
              <a:t>https://support.10xgenomics.com/spatial-gene-expression/software/visualization/latest/analysis</a:t>
            </a:r>
          </a:p>
        </p:txBody>
      </p:sp>
      <p:sp>
        <p:nvSpPr>
          <p:cNvPr id="3" name="Rectangle 9">
            <a:extLst>
              <a:ext uri="{FF2B5EF4-FFF2-40B4-BE49-F238E27FC236}">
                <a16:creationId xmlns:a16="http://schemas.microsoft.com/office/drawing/2014/main" id="{DED5C375-212D-8911-4E40-FF7A176A2F3D}"/>
              </a:ext>
            </a:extLst>
          </p:cNvPr>
          <p:cNvSpPr/>
          <p:nvPr/>
        </p:nvSpPr>
        <p:spPr>
          <a:xfrm>
            <a:off x="3575118" y="1891574"/>
            <a:ext cx="3859480" cy="2989183"/>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Histology image &amp; </a:t>
            </a:r>
          </a:p>
          <a:p>
            <a:pPr algn="ctr"/>
            <a:r>
              <a:rPr lang="en-US" sz="2000" b="1" dirty="0">
                <a:solidFill>
                  <a:schemeClr val="tx1"/>
                </a:solidFill>
              </a:rPr>
              <a:t>UMAP &amp; t-SNE</a:t>
            </a:r>
            <a:endParaRPr lang="en-KR" sz="2000" b="1" dirty="0">
              <a:solidFill>
                <a:schemeClr val="tx1"/>
              </a:solidFill>
            </a:endParaRPr>
          </a:p>
        </p:txBody>
      </p:sp>
      <p:sp>
        <p:nvSpPr>
          <p:cNvPr id="12" name="Rectangle 9">
            <a:extLst>
              <a:ext uri="{FF2B5EF4-FFF2-40B4-BE49-F238E27FC236}">
                <a16:creationId xmlns:a16="http://schemas.microsoft.com/office/drawing/2014/main" id="{68586CB7-7C06-C575-4C8C-DF44E14062C6}"/>
              </a:ext>
            </a:extLst>
          </p:cNvPr>
          <p:cNvSpPr/>
          <p:nvPr/>
        </p:nvSpPr>
        <p:spPr>
          <a:xfrm>
            <a:off x="7523792" y="1891573"/>
            <a:ext cx="1668354" cy="2989183"/>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Manual Annotation of spots</a:t>
            </a:r>
            <a:endParaRPr lang="en-KR" sz="2000" b="1" dirty="0">
              <a:solidFill>
                <a:schemeClr val="tx1"/>
              </a:solidFill>
            </a:endParaRPr>
          </a:p>
        </p:txBody>
      </p:sp>
    </p:spTree>
    <p:extLst>
      <p:ext uri="{BB962C8B-B14F-4D97-AF65-F5344CB8AC3E}">
        <p14:creationId xmlns:p14="http://schemas.microsoft.com/office/powerpoint/2010/main" val="3218133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69DDE78-586D-6807-89C5-F24373DE1344}"/>
              </a:ext>
            </a:extLst>
          </p:cNvPr>
          <p:cNvSpPr>
            <a:spLocks noGrp="1"/>
          </p:cNvSpPr>
          <p:nvPr>
            <p:ph type="title"/>
          </p:nvPr>
        </p:nvSpPr>
        <p:spPr/>
        <p:txBody>
          <a:bodyPr>
            <a:normAutofit fontScale="90000"/>
          </a:bodyPr>
          <a:lstStyle/>
          <a:p>
            <a:r>
              <a:rPr kumimoji="1" lang="en-US" altLang="ko-Kore-US"/>
              <a:t>Load a 10X Visium dataset in R as a </a:t>
            </a:r>
            <a:r>
              <a:rPr kumimoji="1" lang="en-US" altLang="ko-Kore-US" i="1"/>
              <a:t>SinglecellExperiment</a:t>
            </a:r>
            <a:endParaRPr kumimoji="1" lang="ko-Kore-US" altLang="en-US" dirty="0"/>
          </a:p>
        </p:txBody>
      </p:sp>
      <p:sp>
        <p:nvSpPr>
          <p:cNvPr id="4" name="날짜 개체 틀 3">
            <a:extLst>
              <a:ext uri="{FF2B5EF4-FFF2-40B4-BE49-F238E27FC236}">
                <a16:creationId xmlns:a16="http://schemas.microsoft.com/office/drawing/2014/main" id="{31C21DEB-0A8A-9016-A3C7-694E201FE03C}"/>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8FE11E26-AC55-5C78-6A02-8BCCEBCC7730}"/>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115801E8-FC33-0953-246D-332F85731D1C}"/>
              </a:ext>
            </a:extLst>
          </p:cNvPr>
          <p:cNvSpPr>
            <a:spLocks noGrp="1"/>
          </p:cNvSpPr>
          <p:nvPr>
            <p:ph type="sldNum" sz="quarter" idx="12"/>
          </p:nvPr>
        </p:nvSpPr>
        <p:spPr/>
        <p:txBody>
          <a:bodyPr/>
          <a:lstStyle/>
          <a:p>
            <a:fld id="{11828C5E-8CE4-D747-8F0F-AA7D410D5DC1}" type="slidenum">
              <a:rPr lang="en-KR" smtClean="0"/>
              <a:pPr/>
              <a:t>17</a:t>
            </a:fld>
            <a:endParaRPr lang="en-KR" dirty="0"/>
          </a:p>
        </p:txBody>
      </p:sp>
      <p:sp>
        <p:nvSpPr>
          <p:cNvPr id="8" name="직사각형 5">
            <a:extLst>
              <a:ext uri="{FF2B5EF4-FFF2-40B4-BE49-F238E27FC236}">
                <a16:creationId xmlns:a16="http://schemas.microsoft.com/office/drawing/2014/main" id="{79E30B8E-8D78-9465-CFF0-5ABD533A044F}"/>
              </a:ext>
            </a:extLst>
          </p:cNvPr>
          <p:cNvSpPr/>
          <p:nvPr/>
        </p:nvSpPr>
        <p:spPr>
          <a:xfrm>
            <a:off x="410817" y="1776534"/>
            <a:ext cx="11106418" cy="7851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000" dirty="0" err="1">
                <a:solidFill>
                  <a:schemeClr val="tx1"/>
                </a:solidFill>
                <a:latin typeface="Courier New" panose="02070309020205020404" pitchFamily="49" charset="0"/>
                <a:cs typeface="Courier New" panose="02070309020205020404" pitchFamily="49" charset="0"/>
              </a:rPr>
              <a:t>sce</a:t>
            </a:r>
            <a:r>
              <a:rPr lang="en-US" altLang="ko-KR" sz="2000" dirty="0">
                <a:solidFill>
                  <a:schemeClr val="tx1"/>
                </a:solidFill>
                <a:latin typeface="Courier New" panose="02070309020205020404" pitchFamily="49" charset="0"/>
                <a:cs typeface="Courier New" panose="02070309020205020404" pitchFamily="49" charset="0"/>
              </a:rPr>
              <a:t> = </a:t>
            </a:r>
            <a:r>
              <a:rPr lang="en-US" altLang="ko-KR" sz="2000" dirty="0" err="1">
                <a:solidFill>
                  <a:schemeClr val="tx1"/>
                </a:solidFill>
                <a:latin typeface="Courier New" panose="02070309020205020404" pitchFamily="49" charset="0"/>
                <a:cs typeface="Courier New" panose="02070309020205020404" pitchFamily="49" charset="0"/>
              </a:rPr>
              <a:t>readVisium</a:t>
            </a:r>
            <a:r>
              <a:rPr lang="en-US" altLang="ko-KR" sz="2000" dirty="0">
                <a:solidFill>
                  <a:schemeClr val="tx1"/>
                </a:solidFill>
                <a:latin typeface="Courier New" panose="02070309020205020404" pitchFamily="49" charset="0"/>
                <a:cs typeface="Courier New" panose="02070309020205020404" pitchFamily="49" charset="0"/>
              </a:rPr>
              <a:t>("path/to/</a:t>
            </a:r>
            <a:r>
              <a:rPr lang="en-US" altLang="ko-KR" sz="2000" dirty="0" err="1">
                <a:solidFill>
                  <a:schemeClr val="tx1"/>
                </a:solidFill>
                <a:latin typeface="Courier New" panose="02070309020205020404" pitchFamily="49" charset="0"/>
                <a:cs typeface="Courier New" panose="02070309020205020404" pitchFamily="49" charset="0"/>
              </a:rPr>
              <a:t>spaceranger</a:t>
            </a:r>
            <a:r>
              <a:rPr lang="en-US" altLang="ko-KR" sz="2000" dirty="0">
                <a:solidFill>
                  <a:schemeClr val="tx1"/>
                </a:solidFill>
                <a:latin typeface="Courier New" panose="02070309020205020404" pitchFamily="49" charset="0"/>
                <a:cs typeface="Courier New" panose="02070309020205020404" pitchFamily="49" charset="0"/>
              </a:rPr>
              <a:t>/outs/")</a:t>
            </a:r>
          </a:p>
        </p:txBody>
      </p:sp>
      <p:sp>
        <p:nvSpPr>
          <p:cNvPr id="12" name="Rectangle 8">
            <a:extLst>
              <a:ext uri="{FF2B5EF4-FFF2-40B4-BE49-F238E27FC236}">
                <a16:creationId xmlns:a16="http://schemas.microsoft.com/office/drawing/2014/main" id="{43087311-7505-BC93-9B51-38AFFFBC823F}"/>
              </a:ext>
            </a:extLst>
          </p:cNvPr>
          <p:cNvSpPr/>
          <p:nvPr/>
        </p:nvSpPr>
        <p:spPr>
          <a:xfrm>
            <a:off x="410817" y="1237826"/>
            <a:ext cx="5771132" cy="461665"/>
          </a:xfrm>
          <a:prstGeom prst="rect">
            <a:avLst/>
          </a:prstGeom>
        </p:spPr>
        <p:txBody>
          <a:bodyPr wrap="none">
            <a:spAutoFit/>
          </a:bodyPr>
          <a:lstStyle/>
          <a:p>
            <a:r>
              <a:rPr lang="en-US" altLang="ko-KR" sz="2400" b="1"/>
              <a:t>Creating sce object with one line code</a:t>
            </a:r>
            <a:endParaRPr lang="en-US" sz="2400" b="1" dirty="0"/>
          </a:p>
        </p:txBody>
      </p:sp>
    </p:spTree>
    <p:extLst>
      <p:ext uri="{BB962C8B-B14F-4D97-AF65-F5344CB8AC3E}">
        <p14:creationId xmlns:p14="http://schemas.microsoft.com/office/powerpoint/2010/main" val="146852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69DDE78-586D-6807-89C5-F24373DE1344}"/>
              </a:ext>
            </a:extLst>
          </p:cNvPr>
          <p:cNvSpPr>
            <a:spLocks noGrp="1"/>
          </p:cNvSpPr>
          <p:nvPr>
            <p:ph type="title"/>
          </p:nvPr>
        </p:nvSpPr>
        <p:spPr/>
        <p:txBody>
          <a:bodyPr>
            <a:normAutofit fontScale="90000"/>
          </a:bodyPr>
          <a:lstStyle/>
          <a:p>
            <a:r>
              <a:rPr kumimoji="1" lang="en-US" altLang="ko-Kore-US"/>
              <a:t>Load a 10X Visium dataset in R as a </a:t>
            </a:r>
            <a:r>
              <a:rPr kumimoji="1" lang="en-US" altLang="ko-Kore-US" i="1"/>
              <a:t>SinglecellExperiment</a:t>
            </a:r>
            <a:endParaRPr kumimoji="1" lang="ko-Kore-US" altLang="en-US" dirty="0"/>
          </a:p>
        </p:txBody>
      </p:sp>
      <p:sp>
        <p:nvSpPr>
          <p:cNvPr id="4" name="날짜 개체 틀 3">
            <a:extLst>
              <a:ext uri="{FF2B5EF4-FFF2-40B4-BE49-F238E27FC236}">
                <a16:creationId xmlns:a16="http://schemas.microsoft.com/office/drawing/2014/main" id="{31C21DEB-0A8A-9016-A3C7-694E201FE03C}"/>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8FE11E26-AC55-5C78-6A02-8BCCEBCC7730}"/>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115801E8-FC33-0953-246D-332F85731D1C}"/>
              </a:ext>
            </a:extLst>
          </p:cNvPr>
          <p:cNvSpPr>
            <a:spLocks noGrp="1"/>
          </p:cNvSpPr>
          <p:nvPr>
            <p:ph type="sldNum" sz="quarter" idx="12"/>
          </p:nvPr>
        </p:nvSpPr>
        <p:spPr/>
        <p:txBody>
          <a:bodyPr/>
          <a:lstStyle/>
          <a:p>
            <a:fld id="{11828C5E-8CE4-D747-8F0F-AA7D410D5DC1}" type="slidenum">
              <a:rPr lang="en-KR" smtClean="0"/>
              <a:pPr/>
              <a:t>18</a:t>
            </a:fld>
            <a:endParaRPr lang="en-KR" dirty="0"/>
          </a:p>
        </p:txBody>
      </p:sp>
      <p:sp>
        <p:nvSpPr>
          <p:cNvPr id="3" name="Rectangle 8">
            <a:extLst>
              <a:ext uri="{FF2B5EF4-FFF2-40B4-BE49-F238E27FC236}">
                <a16:creationId xmlns:a16="http://schemas.microsoft.com/office/drawing/2014/main" id="{13E1E980-5894-7A5C-2DE3-184A1E33BCFD}"/>
              </a:ext>
            </a:extLst>
          </p:cNvPr>
          <p:cNvSpPr/>
          <p:nvPr/>
        </p:nvSpPr>
        <p:spPr>
          <a:xfrm>
            <a:off x="410817" y="1237826"/>
            <a:ext cx="4442242" cy="461665"/>
          </a:xfrm>
          <a:prstGeom prst="rect">
            <a:avLst/>
          </a:prstGeom>
        </p:spPr>
        <p:txBody>
          <a:bodyPr wrap="none">
            <a:spAutoFit/>
          </a:bodyPr>
          <a:lstStyle/>
          <a:p>
            <a:r>
              <a:rPr lang="en-US" altLang="ko-KR" sz="2400" b="1"/>
              <a:t>Creating sce object manually</a:t>
            </a:r>
            <a:endParaRPr lang="en-US" sz="2400" b="1" dirty="0"/>
          </a:p>
        </p:txBody>
      </p:sp>
      <p:sp>
        <p:nvSpPr>
          <p:cNvPr id="7" name="직사각형 5">
            <a:extLst>
              <a:ext uri="{FF2B5EF4-FFF2-40B4-BE49-F238E27FC236}">
                <a16:creationId xmlns:a16="http://schemas.microsoft.com/office/drawing/2014/main" id="{C83ACCA0-8B8C-0F47-A558-32D993CD7911}"/>
              </a:ext>
            </a:extLst>
          </p:cNvPr>
          <p:cNvSpPr/>
          <p:nvPr/>
        </p:nvSpPr>
        <p:spPr>
          <a:xfrm>
            <a:off x="410817" y="1747982"/>
            <a:ext cx="11106418" cy="47024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000" dirty="0" err="1">
                <a:solidFill>
                  <a:schemeClr val="tx1"/>
                </a:solidFill>
                <a:latin typeface="Courier New" panose="02070309020205020404" pitchFamily="49" charset="0"/>
                <a:cs typeface="Courier New" panose="02070309020205020404" pitchFamily="49" charset="0"/>
              </a:rPr>
              <a:t>spatial_dir</a:t>
            </a:r>
            <a:r>
              <a:rPr lang="en-US" altLang="ko-KR" sz="1000" dirty="0">
                <a:solidFill>
                  <a:schemeClr val="tx1"/>
                </a:solidFill>
                <a:latin typeface="Courier New" panose="02070309020205020404" pitchFamily="49" charset="0"/>
                <a:cs typeface="Courier New" panose="02070309020205020404" pitchFamily="49" charset="0"/>
              </a:rPr>
              <a:t> = </a:t>
            </a:r>
            <a:r>
              <a:rPr lang="en-US" altLang="ko-KR" sz="1000" dirty="0" err="1">
                <a:solidFill>
                  <a:schemeClr val="tx1"/>
                </a:solidFill>
                <a:latin typeface="Courier New" panose="02070309020205020404" pitchFamily="49" charset="0"/>
                <a:cs typeface="Courier New" panose="02070309020205020404" pitchFamily="49" charset="0"/>
              </a:rPr>
              <a:t>file.path</a:t>
            </a:r>
            <a:r>
              <a:rPr lang="en-US" altLang="ko-KR" sz="1000" dirty="0">
                <a:solidFill>
                  <a:schemeClr val="tx1"/>
                </a:solidFill>
                <a:latin typeface="Courier New" panose="02070309020205020404" pitchFamily="49" charset="0"/>
                <a:cs typeface="Courier New" panose="02070309020205020404" pitchFamily="49" charset="0"/>
              </a:rPr>
              <a:t>(“path/to/</a:t>
            </a:r>
            <a:r>
              <a:rPr lang="en-US" altLang="ko-KR" sz="1000" dirty="0" err="1">
                <a:solidFill>
                  <a:schemeClr val="tx1"/>
                </a:solidFill>
                <a:latin typeface="Courier New" panose="02070309020205020404" pitchFamily="49" charset="0"/>
                <a:cs typeface="Courier New" panose="02070309020205020404" pitchFamily="49" charset="0"/>
              </a:rPr>
              <a:t>spaceranger</a:t>
            </a:r>
            <a:r>
              <a:rPr lang="en-US" altLang="ko-KR" sz="1000" dirty="0">
                <a:solidFill>
                  <a:schemeClr val="tx1"/>
                </a:solidFill>
                <a:latin typeface="Courier New" panose="02070309020205020404" pitchFamily="49" charset="0"/>
                <a:cs typeface="Courier New" panose="02070309020205020404" pitchFamily="49" charset="0"/>
              </a:rPr>
              <a:t>/outs”, "spatial")</a:t>
            </a:r>
          </a:p>
          <a:p>
            <a:r>
              <a:rPr lang="en-US" altLang="ko-KR" sz="1000" dirty="0" err="1">
                <a:solidFill>
                  <a:schemeClr val="tx1"/>
                </a:solidFill>
                <a:latin typeface="Courier New" panose="02070309020205020404" pitchFamily="49" charset="0"/>
                <a:cs typeface="Courier New" panose="02070309020205020404" pitchFamily="49" charset="0"/>
              </a:rPr>
              <a:t>matrix_dir</a:t>
            </a:r>
            <a:r>
              <a:rPr lang="en-US" altLang="ko-KR" sz="1000" dirty="0">
                <a:solidFill>
                  <a:schemeClr val="tx1"/>
                </a:solidFill>
                <a:latin typeface="Courier New" panose="02070309020205020404" pitchFamily="49" charset="0"/>
                <a:cs typeface="Courier New" panose="02070309020205020404" pitchFamily="49" charset="0"/>
              </a:rPr>
              <a:t> = </a:t>
            </a:r>
            <a:r>
              <a:rPr lang="en-US" altLang="ko-KR" sz="1000" dirty="0" err="1">
                <a:solidFill>
                  <a:schemeClr val="tx1"/>
                </a:solidFill>
                <a:latin typeface="Courier New" panose="02070309020205020404" pitchFamily="49" charset="0"/>
                <a:cs typeface="Courier New" panose="02070309020205020404" pitchFamily="49" charset="0"/>
              </a:rPr>
              <a:t>file.path</a:t>
            </a:r>
            <a:r>
              <a:rPr lang="en-US" altLang="ko-KR" sz="1000" dirty="0">
                <a:solidFill>
                  <a:schemeClr val="tx1"/>
                </a:solidFill>
                <a:latin typeface="Courier New" panose="02070309020205020404" pitchFamily="49" charset="0"/>
                <a:cs typeface="Courier New" panose="02070309020205020404" pitchFamily="49" charset="0"/>
              </a:rPr>
              <a:t>(“path/to/</a:t>
            </a:r>
            <a:r>
              <a:rPr lang="en-US" altLang="ko-KR" sz="1000" dirty="0" err="1">
                <a:solidFill>
                  <a:schemeClr val="tx1"/>
                </a:solidFill>
                <a:latin typeface="Courier New" panose="02070309020205020404" pitchFamily="49" charset="0"/>
                <a:cs typeface="Courier New" panose="02070309020205020404" pitchFamily="49" charset="0"/>
              </a:rPr>
              <a:t>spaceranger</a:t>
            </a:r>
            <a:r>
              <a:rPr lang="en-US" altLang="ko-KR" sz="1000" dirty="0">
                <a:solidFill>
                  <a:schemeClr val="tx1"/>
                </a:solidFill>
                <a:latin typeface="Courier New" panose="02070309020205020404" pitchFamily="49" charset="0"/>
                <a:cs typeface="Courier New" panose="02070309020205020404" pitchFamily="49" charset="0"/>
              </a:rPr>
              <a:t>/outs”, "</a:t>
            </a:r>
            <a:r>
              <a:rPr lang="en-US" altLang="ko-KR" sz="1000" dirty="0" err="1">
                <a:solidFill>
                  <a:schemeClr val="tx1"/>
                </a:solidFill>
                <a:latin typeface="Courier New" panose="02070309020205020404" pitchFamily="49" charset="0"/>
                <a:cs typeface="Courier New" panose="02070309020205020404" pitchFamily="49" charset="0"/>
              </a:rPr>
              <a:t>filtered_feature_bc_matrix</a:t>
            </a:r>
            <a:r>
              <a:rPr lang="en-US" altLang="ko-KR" sz="1000" dirty="0">
                <a:solidFill>
                  <a:schemeClr val="tx1"/>
                </a:solidFill>
                <a:latin typeface="Courier New" panose="02070309020205020404" pitchFamily="49" charset="0"/>
                <a:cs typeface="Courier New" panose="02070309020205020404" pitchFamily="49" charset="0"/>
              </a:rPr>
              <a:t>")</a:t>
            </a: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sz="1000" dirty="0" err="1">
                <a:solidFill>
                  <a:schemeClr val="tx1"/>
                </a:solidFill>
                <a:latin typeface="Courier New" panose="02070309020205020404" pitchFamily="49" charset="0"/>
                <a:cs typeface="Courier New" panose="02070309020205020404" pitchFamily="49" charset="0"/>
              </a:rPr>
              <a:t>colData</a:t>
            </a:r>
            <a:r>
              <a:rPr lang="en-US" altLang="ko-KR" sz="1000" dirty="0">
                <a:solidFill>
                  <a:schemeClr val="tx1"/>
                </a:solidFill>
                <a:latin typeface="Courier New" panose="02070309020205020404" pitchFamily="49" charset="0"/>
                <a:cs typeface="Courier New" panose="02070309020205020404" pitchFamily="49" charset="0"/>
              </a:rPr>
              <a:t> = </a:t>
            </a:r>
            <a:r>
              <a:rPr lang="en-US" altLang="ko-KR" sz="1000" dirty="0" err="1">
                <a:solidFill>
                  <a:schemeClr val="tx1"/>
                </a:solidFill>
                <a:latin typeface="Courier New" panose="02070309020205020404" pitchFamily="49" charset="0"/>
                <a:cs typeface="Courier New" panose="02070309020205020404" pitchFamily="49" charset="0"/>
              </a:rPr>
              <a:t>read.csv</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file.path</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spatial_dir</a:t>
            </a:r>
            <a:r>
              <a:rPr lang="en-US" altLang="ko-KR" sz="1000" dirty="0">
                <a:solidFill>
                  <a:schemeClr val="tx1"/>
                </a:solidFill>
                <a:latin typeface="Courier New" panose="02070309020205020404" pitchFamily="49" charset="0"/>
                <a:cs typeface="Courier New" panose="02070309020205020404" pitchFamily="49" charset="0"/>
              </a:rPr>
              <a:t>, "</a:t>
            </a:r>
            <a:r>
              <a:rPr lang="en-US" altLang="ko-KR" sz="1000" dirty="0" err="1">
                <a:solidFill>
                  <a:schemeClr val="tx1"/>
                </a:solidFill>
                <a:latin typeface="Courier New" panose="02070309020205020404" pitchFamily="49" charset="0"/>
                <a:cs typeface="Courier New" panose="02070309020205020404" pitchFamily="49" charset="0"/>
              </a:rPr>
              <a:t>tissue_positions.csv</a:t>
            </a:r>
            <a:r>
              <a:rPr lang="en-US" altLang="ko-KR" sz="1000" dirty="0">
                <a:solidFill>
                  <a:schemeClr val="tx1"/>
                </a:solidFill>
                <a:latin typeface="Courier New" panose="02070309020205020404" pitchFamily="49" charset="0"/>
                <a:cs typeface="Courier New" panose="02070309020205020404" pitchFamily="49" charset="0"/>
              </a:rPr>
              <a:t>"), header=FALSE)</a:t>
            </a:r>
          </a:p>
          <a:p>
            <a:r>
              <a:rPr lang="en-US" altLang="ko-KR" sz="1000" dirty="0" err="1">
                <a:solidFill>
                  <a:schemeClr val="tx1"/>
                </a:solidFill>
                <a:latin typeface="Courier New" panose="02070309020205020404" pitchFamily="49" charset="0"/>
                <a:cs typeface="Courier New" panose="02070309020205020404" pitchFamily="49" charset="0"/>
              </a:rPr>
              <a:t>colnames</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colData</a:t>
            </a:r>
            <a:r>
              <a:rPr lang="en-US" altLang="ko-KR" sz="1000" dirty="0">
                <a:solidFill>
                  <a:schemeClr val="tx1"/>
                </a:solidFill>
                <a:latin typeface="Courier New" panose="02070309020205020404" pitchFamily="49" charset="0"/>
                <a:cs typeface="Courier New" panose="02070309020205020404" pitchFamily="49" charset="0"/>
              </a:rPr>
              <a:t>) = c("spot", "</a:t>
            </a:r>
            <a:r>
              <a:rPr lang="en-US" altLang="ko-KR" sz="1000" dirty="0" err="1">
                <a:solidFill>
                  <a:schemeClr val="tx1"/>
                </a:solidFill>
                <a:latin typeface="Courier New" panose="02070309020205020404" pitchFamily="49" charset="0"/>
                <a:cs typeface="Courier New" panose="02070309020205020404" pitchFamily="49" charset="0"/>
              </a:rPr>
              <a:t>in_tissue</a:t>
            </a:r>
            <a:r>
              <a:rPr lang="en-US" altLang="ko-KR" sz="1000" dirty="0">
                <a:solidFill>
                  <a:schemeClr val="tx1"/>
                </a:solidFill>
                <a:latin typeface="Courier New" panose="02070309020205020404" pitchFamily="49" charset="0"/>
                <a:cs typeface="Courier New" panose="02070309020205020404" pitchFamily="49" charset="0"/>
              </a:rPr>
              <a:t>", "row", "col", "</a:t>
            </a:r>
            <a:r>
              <a:rPr lang="en-US" altLang="ko-KR" sz="1000" dirty="0" err="1">
                <a:solidFill>
                  <a:schemeClr val="tx1"/>
                </a:solidFill>
                <a:latin typeface="Courier New" panose="02070309020205020404" pitchFamily="49" charset="0"/>
                <a:cs typeface="Courier New" panose="02070309020205020404" pitchFamily="49" charset="0"/>
              </a:rPr>
              <a:t>imagerow</a:t>
            </a:r>
            <a:r>
              <a:rPr lang="en-US" altLang="ko-KR" sz="1000" dirty="0">
                <a:solidFill>
                  <a:schemeClr val="tx1"/>
                </a:solidFill>
                <a:latin typeface="Courier New" panose="02070309020205020404" pitchFamily="49" charset="0"/>
                <a:cs typeface="Courier New" panose="02070309020205020404" pitchFamily="49" charset="0"/>
              </a:rPr>
              <a:t>", "</a:t>
            </a:r>
            <a:r>
              <a:rPr lang="en-US" altLang="ko-KR" sz="1000" dirty="0" err="1">
                <a:solidFill>
                  <a:schemeClr val="tx1"/>
                </a:solidFill>
                <a:latin typeface="Courier New" panose="02070309020205020404" pitchFamily="49" charset="0"/>
                <a:cs typeface="Courier New" panose="02070309020205020404" pitchFamily="49" charset="0"/>
              </a:rPr>
              <a:t>imagecol</a:t>
            </a:r>
            <a:r>
              <a:rPr lang="en-US" altLang="ko-KR" sz="1000" dirty="0">
                <a:solidFill>
                  <a:schemeClr val="tx1"/>
                </a:solidFill>
                <a:latin typeface="Courier New" panose="02070309020205020404" pitchFamily="49" charset="0"/>
                <a:cs typeface="Courier New" panose="02070309020205020404" pitchFamily="49" charset="0"/>
              </a:rPr>
              <a:t>")</a:t>
            </a:r>
          </a:p>
          <a:p>
            <a:r>
              <a:rPr lang="en-US" altLang="ko-KR" sz="1000" dirty="0" err="1">
                <a:solidFill>
                  <a:schemeClr val="tx1"/>
                </a:solidFill>
                <a:latin typeface="Courier New" panose="02070309020205020404" pitchFamily="49" charset="0"/>
                <a:cs typeface="Courier New" panose="02070309020205020404" pitchFamily="49" charset="0"/>
              </a:rPr>
              <a:t>rownames</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colData</a:t>
            </a:r>
            <a:r>
              <a:rPr lang="en-US" altLang="ko-KR" sz="1000" dirty="0">
                <a:solidFill>
                  <a:schemeClr val="tx1"/>
                </a:solidFill>
                <a:latin typeface="Courier New" panose="02070309020205020404" pitchFamily="49" charset="0"/>
                <a:cs typeface="Courier New" panose="02070309020205020404" pitchFamily="49" charset="0"/>
              </a:rPr>
              <a:t>) = </a:t>
            </a:r>
            <a:r>
              <a:rPr lang="en-US" altLang="ko-KR" sz="1000" dirty="0" err="1">
                <a:solidFill>
                  <a:schemeClr val="tx1"/>
                </a:solidFill>
                <a:latin typeface="Courier New" panose="02070309020205020404" pitchFamily="49" charset="0"/>
                <a:cs typeface="Courier New" panose="02070309020205020404" pitchFamily="49" charset="0"/>
              </a:rPr>
              <a:t>colData$spot</a:t>
            </a:r>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sz="1000" dirty="0" err="1">
                <a:solidFill>
                  <a:schemeClr val="tx1"/>
                </a:solidFill>
                <a:latin typeface="Courier New" panose="02070309020205020404" pitchFamily="49" charset="0"/>
                <a:cs typeface="Courier New" panose="02070309020205020404" pitchFamily="49" charset="0"/>
              </a:rPr>
              <a:t>colData</a:t>
            </a:r>
            <a:r>
              <a:rPr lang="en-US" altLang="ko-KR" sz="1000" dirty="0">
                <a:solidFill>
                  <a:schemeClr val="tx1"/>
                </a:solidFill>
                <a:latin typeface="Courier New" panose="02070309020205020404" pitchFamily="49" charset="0"/>
                <a:cs typeface="Courier New" panose="02070309020205020404" pitchFamily="49" charset="0"/>
              </a:rPr>
              <a:t> = </a:t>
            </a:r>
            <a:r>
              <a:rPr lang="en-US" altLang="ko-KR" sz="1000" dirty="0" err="1">
                <a:solidFill>
                  <a:schemeClr val="tx1"/>
                </a:solidFill>
                <a:latin typeface="Courier New" panose="02070309020205020404" pitchFamily="49" charset="0"/>
                <a:cs typeface="Courier New" panose="02070309020205020404" pitchFamily="49" charset="0"/>
              </a:rPr>
              <a:t>colData</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colData$in_tissue</a:t>
            </a:r>
            <a:r>
              <a:rPr lang="en-US" altLang="ko-KR" sz="1000" dirty="0">
                <a:solidFill>
                  <a:schemeClr val="tx1"/>
                </a:solidFill>
                <a:latin typeface="Courier New" panose="02070309020205020404" pitchFamily="49" charset="0"/>
                <a:cs typeface="Courier New" panose="02070309020205020404" pitchFamily="49" charset="0"/>
              </a:rPr>
              <a:t> &gt; 0, ]</a:t>
            </a:r>
          </a:p>
          <a:p>
            <a:r>
              <a:rPr lang="en-US" altLang="ko-KR" sz="1000" dirty="0" err="1">
                <a:solidFill>
                  <a:schemeClr val="tx1"/>
                </a:solidFill>
                <a:latin typeface="Courier New" panose="02070309020205020404" pitchFamily="49" charset="0"/>
                <a:cs typeface="Courier New" panose="02070309020205020404" pitchFamily="49" charset="0"/>
              </a:rPr>
              <a:t>colData</a:t>
            </a:r>
            <a:r>
              <a:rPr lang="en-US" altLang="ko-KR" sz="1000" dirty="0">
                <a:solidFill>
                  <a:schemeClr val="tx1"/>
                </a:solidFill>
                <a:latin typeface="Courier New" panose="02070309020205020404" pitchFamily="49" charset="0"/>
                <a:cs typeface="Courier New" panose="02070309020205020404" pitchFamily="49" charset="0"/>
              </a:rPr>
              <a:t> = </a:t>
            </a:r>
            <a:r>
              <a:rPr lang="en-US" altLang="ko-KR" sz="1000" dirty="0" err="1">
                <a:solidFill>
                  <a:schemeClr val="tx1"/>
                </a:solidFill>
                <a:latin typeface="Courier New" panose="02070309020205020404" pitchFamily="49" charset="0"/>
                <a:cs typeface="Courier New" panose="02070309020205020404" pitchFamily="49" charset="0"/>
              </a:rPr>
              <a:t>colData</a:t>
            </a:r>
            <a:r>
              <a:rPr lang="en-US" altLang="ko-KR" sz="1000" dirty="0">
                <a:solidFill>
                  <a:schemeClr val="tx1"/>
                </a:solidFill>
                <a:latin typeface="Courier New" panose="02070309020205020404" pitchFamily="49" charset="0"/>
                <a:cs typeface="Courier New" panose="02070309020205020404" pitchFamily="49" charset="0"/>
              </a:rPr>
              <a:t>[-1,]</a:t>
            </a:r>
          </a:p>
          <a:p>
            <a:r>
              <a:rPr lang="en-US" altLang="ko-KR" sz="1000" dirty="0">
                <a:solidFill>
                  <a:schemeClr val="tx1"/>
                </a:solidFill>
                <a:latin typeface="Courier New" panose="02070309020205020404" pitchFamily="49" charset="0"/>
                <a:cs typeface="Courier New" panose="02070309020205020404" pitchFamily="49" charset="0"/>
              </a:rPr>
              <a:t>head(</a:t>
            </a:r>
            <a:r>
              <a:rPr lang="en-US" altLang="ko-KR" sz="1000" dirty="0" err="1">
                <a:solidFill>
                  <a:schemeClr val="tx1"/>
                </a:solidFill>
                <a:latin typeface="Courier New" panose="02070309020205020404" pitchFamily="49" charset="0"/>
                <a:cs typeface="Courier New" panose="02070309020205020404" pitchFamily="49" charset="0"/>
              </a:rPr>
              <a:t>colData</a:t>
            </a:r>
            <a:r>
              <a:rPr lang="en-US" altLang="ko-KR" sz="1000" dirty="0">
                <a:solidFill>
                  <a:schemeClr val="tx1"/>
                </a:solidFill>
                <a:latin typeface="Courier New" panose="02070309020205020404" pitchFamily="49" charset="0"/>
                <a:cs typeface="Courier New" panose="02070309020205020404" pitchFamily="49" charset="0"/>
              </a:rPr>
              <a:t>)</a:t>
            </a:r>
          </a:p>
          <a:p>
            <a:r>
              <a:rPr lang="en-US" altLang="ko-KR" sz="1000" dirty="0" err="1">
                <a:solidFill>
                  <a:schemeClr val="tx1"/>
                </a:solidFill>
                <a:latin typeface="Courier New" panose="02070309020205020404" pitchFamily="49" charset="0"/>
                <a:cs typeface="Courier New" panose="02070309020205020404" pitchFamily="49" charset="0"/>
              </a:rPr>
              <a:t>colData</a:t>
            </a:r>
            <a:r>
              <a:rPr lang="en-US" altLang="ko-KR" sz="1000" dirty="0">
                <a:solidFill>
                  <a:schemeClr val="tx1"/>
                </a:solidFill>
                <a:latin typeface="Courier New" panose="02070309020205020404" pitchFamily="49" charset="0"/>
                <a:cs typeface="Courier New" panose="02070309020205020404" pitchFamily="49" charset="0"/>
              </a:rPr>
              <a:t> = </a:t>
            </a:r>
            <a:r>
              <a:rPr lang="en-US" altLang="ko-KR" sz="1000" dirty="0" err="1">
                <a:solidFill>
                  <a:schemeClr val="tx1"/>
                </a:solidFill>
                <a:latin typeface="Courier New" panose="02070309020205020404" pitchFamily="49" charset="0"/>
                <a:cs typeface="Courier New" panose="02070309020205020404" pitchFamily="49" charset="0"/>
              </a:rPr>
              <a:t>as.data.frame</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sapply</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colData</a:t>
            </a:r>
            <a:r>
              <a:rPr lang="en-US" altLang="ko-KR" sz="1000" dirty="0">
                <a:solidFill>
                  <a:schemeClr val="tx1"/>
                </a:solidFill>
                <a:latin typeface="Courier New" panose="02070309020205020404" pitchFamily="49" charset="0"/>
                <a:cs typeface="Courier New" panose="02070309020205020404" pitchFamily="49" charset="0"/>
              </a:rPr>
              <a:t> , </a:t>
            </a:r>
            <a:r>
              <a:rPr lang="en-US" altLang="ko-KR" sz="1000" dirty="0" err="1">
                <a:solidFill>
                  <a:schemeClr val="tx1"/>
                </a:solidFill>
                <a:latin typeface="Courier New" panose="02070309020205020404" pitchFamily="49" charset="0"/>
                <a:cs typeface="Courier New" panose="02070309020205020404" pitchFamily="49" charset="0"/>
              </a:rPr>
              <a:t>as.numeric</a:t>
            </a:r>
            <a:r>
              <a:rPr lang="en-US" altLang="ko-KR" sz="1000" dirty="0">
                <a:solidFill>
                  <a:schemeClr val="tx1"/>
                </a:solidFill>
                <a:latin typeface="Courier New" panose="02070309020205020404" pitchFamily="49" charset="0"/>
                <a:cs typeface="Courier New" panose="02070309020205020404" pitchFamily="49" charset="0"/>
              </a:rPr>
              <a:t>), </a:t>
            </a:r>
            <a:r>
              <a:rPr lang="en-US" altLang="ko-KR" sz="1000" dirty="0" err="1">
                <a:solidFill>
                  <a:schemeClr val="tx1"/>
                </a:solidFill>
                <a:latin typeface="Courier New" panose="02070309020205020404" pitchFamily="49" charset="0"/>
                <a:cs typeface="Courier New" panose="02070309020205020404" pitchFamily="49" charset="0"/>
              </a:rPr>
              <a:t>row.names</a:t>
            </a:r>
            <a:r>
              <a:rPr lang="en-US" altLang="ko-KR" sz="1000" dirty="0">
                <a:solidFill>
                  <a:schemeClr val="tx1"/>
                </a:solidFill>
                <a:latin typeface="Courier New" panose="02070309020205020404" pitchFamily="49" charset="0"/>
                <a:cs typeface="Courier New" panose="02070309020205020404" pitchFamily="49" charset="0"/>
              </a:rPr>
              <a:t> = </a:t>
            </a:r>
            <a:r>
              <a:rPr lang="en-US" altLang="ko-KR" sz="1000" dirty="0" err="1">
                <a:solidFill>
                  <a:schemeClr val="tx1"/>
                </a:solidFill>
                <a:latin typeface="Courier New" panose="02070309020205020404" pitchFamily="49" charset="0"/>
                <a:cs typeface="Courier New" panose="02070309020205020404" pitchFamily="49" charset="0"/>
              </a:rPr>
              <a:t>rownames</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colData</a:t>
            </a:r>
            <a:r>
              <a:rPr lang="en-US" altLang="ko-KR" sz="1000" dirty="0">
                <a:solidFill>
                  <a:schemeClr val="tx1"/>
                </a:solidFill>
                <a:latin typeface="Courier New" panose="02070309020205020404" pitchFamily="49" charset="0"/>
                <a:cs typeface="Courier New" panose="02070309020205020404" pitchFamily="49" charset="0"/>
              </a:rPr>
              <a:t>))</a:t>
            </a:r>
          </a:p>
          <a:p>
            <a:r>
              <a:rPr lang="en-US" altLang="ko-KR" sz="1000" dirty="0" err="1">
                <a:solidFill>
                  <a:schemeClr val="tx1"/>
                </a:solidFill>
                <a:latin typeface="Courier New" panose="02070309020205020404" pitchFamily="49" charset="0"/>
                <a:cs typeface="Courier New" panose="02070309020205020404" pitchFamily="49" charset="0"/>
              </a:rPr>
              <a:t>colData$spot</a:t>
            </a:r>
            <a:r>
              <a:rPr lang="en-US" altLang="ko-KR" sz="1000" dirty="0">
                <a:solidFill>
                  <a:schemeClr val="tx1"/>
                </a:solidFill>
                <a:latin typeface="Courier New" panose="02070309020205020404" pitchFamily="49" charset="0"/>
                <a:cs typeface="Courier New" panose="02070309020205020404" pitchFamily="49" charset="0"/>
              </a:rPr>
              <a:t> = </a:t>
            </a:r>
            <a:r>
              <a:rPr lang="en-US" altLang="ko-KR" sz="1000" dirty="0" err="1">
                <a:solidFill>
                  <a:schemeClr val="tx1"/>
                </a:solidFill>
                <a:latin typeface="Courier New" panose="02070309020205020404" pitchFamily="49" charset="0"/>
                <a:cs typeface="Courier New" panose="02070309020205020404" pitchFamily="49" charset="0"/>
              </a:rPr>
              <a:t>rownames</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colData</a:t>
            </a:r>
            <a:r>
              <a:rPr lang="en-US" altLang="ko-KR" sz="1000" dirty="0">
                <a:solidFill>
                  <a:schemeClr val="tx1"/>
                </a:solidFill>
                <a:latin typeface="Courier New" panose="02070309020205020404" pitchFamily="49" charset="0"/>
                <a:cs typeface="Courier New" panose="02070309020205020404" pitchFamily="49" charset="0"/>
              </a:rPr>
              <a:t>)</a:t>
            </a: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sz="1000" dirty="0" err="1">
                <a:solidFill>
                  <a:schemeClr val="tx1"/>
                </a:solidFill>
                <a:latin typeface="Courier New" panose="02070309020205020404" pitchFamily="49" charset="0"/>
                <a:cs typeface="Courier New" panose="02070309020205020404" pitchFamily="49" charset="0"/>
              </a:rPr>
              <a:t>rowData</a:t>
            </a:r>
            <a:r>
              <a:rPr lang="en-US" altLang="ko-KR" sz="1000" dirty="0">
                <a:solidFill>
                  <a:schemeClr val="tx1"/>
                </a:solidFill>
                <a:latin typeface="Courier New" panose="02070309020205020404" pitchFamily="49" charset="0"/>
                <a:cs typeface="Courier New" panose="02070309020205020404" pitchFamily="49" charset="0"/>
              </a:rPr>
              <a:t> = </a:t>
            </a:r>
            <a:r>
              <a:rPr lang="en-US" altLang="ko-KR" sz="1000" dirty="0" err="1">
                <a:solidFill>
                  <a:schemeClr val="tx1"/>
                </a:solidFill>
                <a:latin typeface="Courier New" panose="02070309020205020404" pitchFamily="49" charset="0"/>
                <a:cs typeface="Courier New" panose="02070309020205020404" pitchFamily="49" charset="0"/>
              </a:rPr>
              <a:t>read.table</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file.path</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matrix_dir</a:t>
            </a:r>
            <a:r>
              <a:rPr lang="en-US" altLang="ko-KR" sz="1000" dirty="0">
                <a:solidFill>
                  <a:schemeClr val="tx1"/>
                </a:solidFill>
                <a:latin typeface="Courier New" panose="02070309020205020404" pitchFamily="49" charset="0"/>
                <a:cs typeface="Courier New" panose="02070309020205020404" pitchFamily="49" charset="0"/>
              </a:rPr>
              <a:t>, "</a:t>
            </a:r>
            <a:r>
              <a:rPr lang="en-US" altLang="ko-KR" sz="1000" dirty="0" err="1">
                <a:solidFill>
                  <a:schemeClr val="tx1"/>
                </a:solidFill>
                <a:latin typeface="Courier New" panose="02070309020205020404" pitchFamily="49" charset="0"/>
                <a:cs typeface="Courier New" panose="02070309020205020404" pitchFamily="49" charset="0"/>
              </a:rPr>
              <a:t>features.tsv.gz</a:t>
            </a:r>
            <a:r>
              <a:rPr lang="en-US" altLang="ko-KR" sz="1000" dirty="0">
                <a:solidFill>
                  <a:schemeClr val="tx1"/>
                </a:solidFill>
                <a:latin typeface="Courier New" panose="02070309020205020404" pitchFamily="49" charset="0"/>
                <a:cs typeface="Courier New" panose="02070309020205020404" pitchFamily="49" charset="0"/>
              </a:rPr>
              <a:t>"), header=FALSE, </a:t>
            </a:r>
            <a:r>
              <a:rPr lang="en-US" altLang="ko-KR" sz="1000" dirty="0" err="1">
                <a:solidFill>
                  <a:schemeClr val="tx1"/>
                </a:solidFill>
                <a:latin typeface="Courier New" panose="02070309020205020404" pitchFamily="49" charset="0"/>
                <a:cs typeface="Courier New" panose="02070309020205020404" pitchFamily="49" charset="0"/>
              </a:rPr>
              <a:t>sep</a:t>
            </a:r>
            <a:r>
              <a:rPr lang="en-US" altLang="ko-KR" sz="1000" dirty="0">
                <a:solidFill>
                  <a:schemeClr val="tx1"/>
                </a:solidFill>
                <a:latin typeface="Courier New" panose="02070309020205020404" pitchFamily="49" charset="0"/>
                <a:cs typeface="Courier New" panose="02070309020205020404" pitchFamily="49" charset="0"/>
              </a:rPr>
              <a:t> = "\t")</a:t>
            </a:r>
          </a:p>
          <a:p>
            <a:r>
              <a:rPr lang="en-US" altLang="ko-KR" sz="1000" dirty="0" err="1">
                <a:solidFill>
                  <a:schemeClr val="tx1"/>
                </a:solidFill>
                <a:latin typeface="Courier New" panose="02070309020205020404" pitchFamily="49" charset="0"/>
                <a:cs typeface="Courier New" panose="02070309020205020404" pitchFamily="49" charset="0"/>
              </a:rPr>
              <a:t>colnames</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rowData</a:t>
            </a:r>
            <a:r>
              <a:rPr lang="en-US" altLang="ko-KR" sz="1000" dirty="0">
                <a:solidFill>
                  <a:schemeClr val="tx1"/>
                </a:solidFill>
                <a:latin typeface="Courier New" panose="02070309020205020404" pitchFamily="49" charset="0"/>
                <a:cs typeface="Courier New" panose="02070309020205020404" pitchFamily="49" charset="0"/>
              </a:rPr>
              <a:t>) = c("</a:t>
            </a:r>
            <a:r>
              <a:rPr lang="en-US" altLang="ko-KR" sz="1000" dirty="0" err="1">
                <a:solidFill>
                  <a:schemeClr val="tx1"/>
                </a:solidFill>
                <a:latin typeface="Courier New" panose="02070309020205020404" pitchFamily="49" charset="0"/>
                <a:cs typeface="Courier New" panose="02070309020205020404" pitchFamily="49" charset="0"/>
              </a:rPr>
              <a:t>gene_id</a:t>
            </a:r>
            <a:r>
              <a:rPr lang="en-US" altLang="ko-KR" sz="1000" dirty="0">
                <a:solidFill>
                  <a:schemeClr val="tx1"/>
                </a:solidFill>
                <a:latin typeface="Courier New" panose="02070309020205020404" pitchFamily="49" charset="0"/>
                <a:cs typeface="Courier New" panose="02070309020205020404" pitchFamily="49" charset="0"/>
              </a:rPr>
              <a:t>", "</a:t>
            </a:r>
            <a:r>
              <a:rPr lang="en-US" altLang="ko-KR" sz="1000" dirty="0" err="1">
                <a:solidFill>
                  <a:schemeClr val="tx1"/>
                </a:solidFill>
                <a:latin typeface="Courier New" panose="02070309020205020404" pitchFamily="49" charset="0"/>
                <a:cs typeface="Courier New" panose="02070309020205020404" pitchFamily="49" charset="0"/>
              </a:rPr>
              <a:t>gene_name</a:t>
            </a:r>
            <a:r>
              <a:rPr lang="en-US" altLang="ko-KR" sz="1000" dirty="0">
                <a:solidFill>
                  <a:schemeClr val="tx1"/>
                </a:solidFill>
                <a:latin typeface="Courier New" panose="02070309020205020404" pitchFamily="49" charset="0"/>
                <a:cs typeface="Courier New" panose="02070309020205020404" pitchFamily="49" charset="0"/>
              </a:rPr>
              <a:t>", "</a:t>
            </a:r>
            <a:r>
              <a:rPr lang="en-US" altLang="ko-KR" sz="1000" dirty="0" err="1">
                <a:solidFill>
                  <a:schemeClr val="tx1"/>
                </a:solidFill>
                <a:latin typeface="Courier New" panose="02070309020205020404" pitchFamily="49" charset="0"/>
                <a:cs typeface="Courier New" panose="02070309020205020404" pitchFamily="49" charset="0"/>
              </a:rPr>
              <a:t>feature_type</a:t>
            </a:r>
            <a:r>
              <a:rPr lang="en-US" altLang="ko-KR" sz="1000" dirty="0">
                <a:solidFill>
                  <a:schemeClr val="tx1"/>
                </a:solidFill>
                <a:latin typeface="Courier New" panose="02070309020205020404" pitchFamily="49" charset="0"/>
                <a:cs typeface="Courier New" panose="02070309020205020404" pitchFamily="49" charset="0"/>
              </a:rPr>
              <a:t>")</a:t>
            </a:r>
          </a:p>
          <a:p>
            <a:r>
              <a:rPr lang="en-US" altLang="ko-KR" sz="1000" dirty="0" err="1">
                <a:solidFill>
                  <a:schemeClr val="tx1"/>
                </a:solidFill>
                <a:latin typeface="Courier New" panose="02070309020205020404" pitchFamily="49" charset="0"/>
                <a:cs typeface="Courier New" panose="02070309020205020404" pitchFamily="49" charset="0"/>
              </a:rPr>
              <a:t>rowData</a:t>
            </a:r>
            <a:r>
              <a:rPr lang="en-US" altLang="ko-KR" sz="1000" dirty="0">
                <a:solidFill>
                  <a:schemeClr val="tx1"/>
                </a:solidFill>
                <a:latin typeface="Courier New" panose="02070309020205020404" pitchFamily="49" charset="0"/>
                <a:cs typeface="Courier New" panose="02070309020205020404" pitchFamily="49" charset="0"/>
              </a:rPr>
              <a:t> = </a:t>
            </a:r>
            <a:r>
              <a:rPr lang="en-US" altLang="ko-KR" sz="1000" dirty="0" err="1">
                <a:solidFill>
                  <a:schemeClr val="tx1"/>
                </a:solidFill>
                <a:latin typeface="Courier New" panose="02070309020205020404" pitchFamily="49" charset="0"/>
                <a:cs typeface="Courier New" panose="02070309020205020404" pitchFamily="49" charset="0"/>
              </a:rPr>
              <a:t>rowData</a:t>
            </a:r>
            <a:r>
              <a:rPr lang="en-US" altLang="ko-KR" sz="1000" dirty="0">
                <a:solidFill>
                  <a:schemeClr val="tx1"/>
                </a:solidFill>
                <a:latin typeface="Courier New" panose="02070309020205020404" pitchFamily="49" charset="0"/>
                <a:cs typeface="Courier New" panose="02070309020205020404" pitchFamily="49" charset="0"/>
              </a:rPr>
              <a:t>[, c("</a:t>
            </a:r>
            <a:r>
              <a:rPr lang="en-US" altLang="ko-KR" sz="1000" dirty="0" err="1">
                <a:solidFill>
                  <a:schemeClr val="tx1"/>
                </a:solidFill>
                <a:latin typeface="Courier New" panose="02070309020205020404" pitchFamily="49" charset="0"/>
                <a:cs typeface="Courier New" panose="02070309020205020404" pitchFamily="49" charset="0"/>
              </a:rPr>
              <a:t>gene_id</a:t>
            </a:r>
            <a:r>
              <a:rPr lang="en-US" altLang="ko-KR" sz="1000" dirty="0">
                <a:solidFill>
                  <a:schemeClr val="tx1"/>
                </a:solidFill>
                <a:latin typeface="Courier New" panose="02070309020205020404" pitchFamily="49" charset="0"/>
                <a:cs typeface="Courier New" panose="02070309020205020404" pitchFamily="49" charset="0"/>
              </a:rPr>
              <a:t>", "</a:t>
            </a:r>
            <a:r>
              <a:rPr lang="en-US" altLang="ko-KR" sz="1000" dirty="0" err="1">
                <a:solidFill>
                  <a:schemeClr val="tx1"/>
                </a:solidFill>
                <a:latin typeface="Courier New" panose="02070309020205020404" pitchFamily="49" charset="0"/>
                <a:cs typeface="Courier New" panose="02070309020205020404" pitchFamily="49" charset="0"/>
              </a:rPr>
              <a:t>gene_name</a:t>
            </a:r>
            <a:r>
              <a:rPr lang="en-US" altLang="ko-KR" sz="1000" dirty="0">
                <a:solidFill>
                  <a:schemeClr val="tx1"/>
                </a:solidFill>
                <a:latin typeface="Courier New" panose="02070309020205020404" pitchFamily="49" charset="0"/>
                <a:cs typeface="Courier New" panose="02070309020205020404" pitchFamily="49" charset="0"/>
              </a:rPr>
              <a:t>")]</a:t>
            </a:r>
          </a:p>
          <a:p>
            <a:r>
              <a:rPr lang="en-US" altLang="ko-KR" sz="1000" dirty="0" err="1">
                <a:solidFill>
                  <a:schemeClr val="tx1"/>
                </a:solidFill>
                <a:latin typeface="Courier New" panose="02070309020205020404" pitchFamily="49" charset="0"/>
                <a:cs typeface="Courier New" panose="02070309020205020404" pitchFamily="49" charset="0"/>
              </a:rPr>
              <a:t>rownames</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rowData</a:t>
            </a:r>
            <a:r>
              <a:rPr lang="en-US" altLang="ko-KR" sz="1000" dirty="0">
                <a:solidFill>
                  <a:schemeClr val="tx1"/>
                </a:solidFill>
                <a:latin typeface="Courier New" panose="02070309020205020404" pitchFamily="49" charset="0"/>
                <a:cs typeface="Courier New" panose="02070309020205020404" pitchFamily="49" charset="0"/>
              </a:rPr>
              <a:t>) = </a:t>
            </a:r>
            <a:r>
              <a:rPr lang="en-US" altLang="ko-KR" sz="1000" dirty="0" err="1">
                <a:solidFill>
                  <a:schemeClr val="tx1"/>
                </a:solidFill>
                <a:latin typeface="Courier New" panose="02070309020205020404" pitchFamily="49" charset="0"/>
                <a:cs typeface="Courier New" panose="02070309020205020404" pitchFamily="49" charset="0"/>
              </a:rPr>
              <a:t>scater</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uniquifyFeatureNames</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rowData$gene_id</a:t>
            </a:r>
            <a:r>
              <a:rPr lang="en-US" altLang="ko-KR" sz="1000" dirty="0">
                <a:solidFill>
                  <a:schemeClr val="tx1"/>
                </a:solidFill>
                <a:latin typeface="Courier New" panose="02070309020205020404" pitchFamily="49" charset="0"/>
                <a:cs typeface="Courier New" panose="02070309020205020404" pitchFamily="49" charset="0"/>
              </a:rPr>
              <a:t>, </a:t>
            </a:r>
            <a:r>
              <a:rPr lang="en-US" altLang="ko-KR" sz="1000" dirty="0" err="1">
                <a:solidFill>
                  <a:schemeClr val="tx1"/>
                </a:solidFill>
                <a:latin typeface="Courier New" panose="02070309020205020404" pitchFamily="49" charset="0"/>
                <a:cs typeface="Courier New" panose="02070309020205020404" pitchFamily="49" charset="0"/>
              </a:rPr>
              <a:t>rowData$gene_name</a:t>
            </a:r>
            <a:r>
              <a:rPr lang="en-US" altLang="ko-KR" sz="1000" dirty="0">
                <a:solidFill>
                  <a:schemeClr val="tx1"/>
                </a:solidFill>
                <a:latin typeface="Courier New" panose="02070309020205020404" pitchFamily="49" charset="0"/>
                <a:cs typeface="Courier New" panose="02070309020205020404" pitchFamily="49" charset="0"/>
              </a:rPr>
              <a:t>)</a:t>
            </a: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sz="1000" dirty="0">
                <a:solidFill>
                  <a:schemeClr val="tx1"/>
                </a:solidFill>
                <a:latin typeface="Courier New" panose="02070309020205020404" pitchFamily="49" charset="0"/>
                <a:cs typeface="Courier New" panose="02070309020205020404" pitchFamily="49" charset="0"/>
              </a:rPr>
              <a:t>counts = Matrix::</a:t>
            </a:r>
            <a:r>
              <a:rPr lang="en-US" altLang="ko-KR" sz="1000" dirty="0" err="1">
                <a:solidFill>
                  <a:schemeClr val="tx1"/>
                </a:solidFill>
                <a:latin typeface="Courier New" panose="02070309020205020404" pitchFamily="49" charset="0"/>
                <a:cs typeface="Courier New" panose="02070309020205020404" pitchFamily="49" charset="0"/>
              </a:rPr>
              <a:t>readMM</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file.path</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matrix_dir</a:t>
            </a:r>
            <a:r>
              <a:rPr lang="en-US" altLang="ko-KR" sz="1000" dirty="0">
                <a:solidFill>
                  <a:schemeClr val="tx1"/>
                </a:solidFill>
                <a:latin typeface="Courier New" panose="02070309020205020404" pitchFamily="49" charset="0"/>
                <a:cs typeface="Courier New" panose="02070309020205020404" pitchFamily="49" charset="0"/>
              </a:rPr>
              <a:t>, "</a:t>
            </a:r>
            <a:r>
              <a:rPr lang="en-US" altLang="ko-KR" sz="1000" dirty="0" err="1">
                <a:solidFill>
                  <a:schemeClr val="tx1"/>
                </a:solidFill>
                <a:latin typeface="Courier New" panose="02070309020205020404" pitchFamily="49" charset="0"/>
                <a:cs typeface="Courier New" panose="02070309020205020404" pitchFamily="49" charset="0"/>
              </a:rPr>
              <a:t>matrix.mtx.gz</a:t>
            </a:r>
            <a:r>
              <a:rPr lang="en-US" altLang="ko-KR" sz="1000" dirty="0">
                <a:solidFill>
                  <a:schemeClr val="tx1"/>
                </a:solidFill>
                <a:latin typeface="Courier New" panose="02070309020205020404" pitchFamily="49" charset="0"/>
                <a:cs typeface="Courier New" panose="02070309020205020404" pitchFamily="49" charset="0"/>
              </a:rPr>
              <a:t>"))</a:t>
            </a:r>
          </a:p>
          <a:p>
            <a:r>
              <a:rPr lang="en-US" altLang="ko-KR" sz="1000" dirty="0">
                <a:solidFill>
                  <a:schemeClr val="tx1"/>
                </a:solidFill>
                <a:latin typeface="Courier New" panose="02070309020205020404" pitchFamily="49" charset="0"/>
                <a:cs typeface="Courier New" panose="02070309020205020404" pitchFamily="49" charset="0"/>
              </a:rPr>
              <a:t>barcodes = </a:t>
            </a:r>
            <a:r>
              <a:rPr lang="en-US" altLang="ko-KR" sz="1000" dirty="0" err="1">
                <a:solidFill>
                  <a:schemeClr val="tx1"/>
                </a:solidFill>
                <a:latin typeface="Courier New" panose="02070309020205020404" pitchFamily="49" charset="0"/>
                <a:cs typeface="Courier New" panose="02070309020205020404" pitchFamily="49" charset="0"/>
              </a:rPr>
              <a:t>read.table</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file.path</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matrix_dir</a:t>
            </a:r>
            <a:r>
              <a:rPr lang="en-US" altLang="ko-KR" sz="1000" dirty="0">
                <a:solidFill>
                  <a:schemeClr val="tx1"/>
                </a:solidFill>
                <a:latin typeface="Courier New" panose="02070309020205020404" pitchFamily="49" charset="0"/>
                <a:cs typeface="Courier New" panose="02070309020205020404" pitchFamily="49" charset="0"/>
              </a:rPr>
              <a:t>, "</a:t>
            </a:r>
            <a:r>
              <a:rPr lang="en-US" altLang="ko-KR" sz="1000" dirty="0" err="1">
                <a:solidFill>
                  <a:schemeClr val="tx1"/>
                </a:solidFill>
                <a:latin typeface="Courier New" panose="02070309020205020404" pitchFamily="49" charset="0"/>
                <a:cs typeface="Courier New" panose="02070309020205020404" pitchFamily="49" charset="0"/>
              </a:rPr>
              <a:t>barcodes.tsv.gz</a:t>
            </a:r>
            <a:r>
              <a:rPr lang="en-US" altLang="ko-KR" sz="1000" dirty="0">
                <a:solidFill>
                  <a:schemeClr val="tx1"/>
                </a:solidFill>
                <a:latin typeface="Courier New" panose="02070309020205020404" pitchFamily="49" charset="0"/>
                <a:cs typeface="Courier New" panose="02070309020205020404" pitchFamily="49" charset="0"/>
              </a:rPr>
              <a:t>"), header=FALSE, </a:t>
            </a:r>
            <a:r>
              <a:rPr lang="en-US" altLang="ko-KR" sz="1000" dirty="0" err="1">
                <a:solidFill>
                  <a:schemeClr val="tx1"/>
                </a:solidFill>
                <a:latin typeface="Courier New" panose="02070309020205020404" pitchFamily="49" charset="0"/>
                <a:cs typeface="Courier New" panose="02070309020205020404" pitchFamily="49" charset="0"/>
              </a:rPr>
              <a:t>sep</a:t>
            </a:r>
            <a:r>
              <a:rPr lang="en-US" altLang="ko-KR" sz="1000" dirty="0">
                <a:solidFill>
                  <a:schemeClr val="tx1"/>
                </a:solidFill>
                <a:latin typeface="Courier New" panose="02070309020205020404" pitchFamily="49" charset="0"/>
                <a:cs typeface="Courier New" panose="02070309020205020404" pitchFamily="49" charset="0"/>
              </a:rPr>
              <a:t> = "\t")</a:t>
            </a:r>
          </a:p>
          <a:p>
            <a:r>
              <a:rPr lang="en-US" altLang="ko-KR" sz="1000" dirty="0" err="1">
                <a:solidFill>
                  <a:schemeClr val="tx1"/>
                </a:solidFill>
                <a:latin typeface="Courier New" panose="02070309020205020404" pitchFamily="49" charset="0"/>
                <a:cs typeface="Courier New" panose="02070309020205020404" pitchFamily="49" charset="0"/>
              </a:rPr>
              <a:t>colnames</a:t>
            </a:r>
            <a:r>
              <a:rPr lang="en-US" altLang="ko-KR" sz="1000" dirty="0">
                <a:solidFill>
                  <a:schemeClr val="tx1"/>
                </a:solidFill>
                <a:latin typeface="Courier New" panose="02070309020205020404" pitchFamily="49" charset="0"/>
                <a:cs typeface="Courier New" panose="02070309020205020404" pitchFamily="49" charset="0"/>
              </a:rPr>
              <a:t>(counts) = barcodes$V1</a:t>
            </a:r>
          </a:p>
          <a:p>
            <a:r>
              <a:rPr lang="en-US" altLang="ko-KR" sz="1000" dirty="0" err="1">
                <a:solidFill>
                  <a:schemeClr val="tx1"/>
                </a:solidFill>
                <a:latin typeface="Courier New" panose="02070309020205020404" pitchFamily="49" charset="0"/>
                <a:cs typeface="Courier New" panose="02070309020205020404" pitchFamily="49" charset="0"/>
              </a:rPr>
              <a:t>rownames</a:t>
            </a:r>
            <a:r>
              <a:rPr lang="en-US" altLang="ko-KR" sz="1000" dirty="0">
                <a:solidFill>
                  <a:schemeClr val="tx1"/>
                </a:solidFill>
                <a:latin typeface="Courier New" panose="02070309020205020404" pitchFamily="49" charset="0"/>
                <a:cs typeface="Courier New" panose="02070309020205020404" pitchFamily="49" charset="0"/>
              </a:rPr>
              <a:t>(counts) = </a:t>
            </a:r>
            <a:r>
              <a:rPr lang="en-US" altLang="ko-KR" sz="1000" dirty="0" err="1">
                <a:solidFill>
                  <a:schemeClr val="tx1"/>
                </a:solidFill>
                <a:latin typeface="Courier New" panose="02070309020205020404" pitchFamily="49" charset="0"/>
                <a:cs typeface="Courier New" panose="02070309020205020404" pitchFamily="49" charset="0"/>
              </a:rPr>
              <a:t>rownames</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rowData</a:t>
            </a:r>
            <a:r>
              <a:rPr lang="en-US" altLang="ko-KR" sz="1000" dirty="0">
                <a:solidFill>
                  <a:schemeClr val="tx1"/>
                </a:solidFill>
                <a:latin typeface="Courier New" panose="02070309020205020404" pitchFamily="49" charset="0"/>
                <a:cs typeface="Courier New" panose="02070309020205020404" pitchFamily="49" charset="0"/>
              </a:rPr>
              <a:t>)</a:t>
            </a:r>
          </a:p>
          <a:p>
            <a:r>
              <a:rPr lang="en-US" altLang="ko-KR" sz="1000" dirty="0">
                <a:solidFill>
                  <a:schemeClr val="tx1"/>
                </a:solidFill>
                <a:latin typeface="Courier New" panose="02070309020205020404" pitchFamily="49" charset="0"/>
                <a:cs typeface="Courier New" panose="02070309020205020404" pitchFamily="49" charset="0"/>
              </a:rPr>
              <a:t>counts = counts[, </a:t>
            </a:r>
            <a:r>
              <a:rPr lang="en-US" altLang="ko-KR" sz="1000" dirty="0" err="1">
                <a:solidFill>
                  <a:schemeClr val="tx1"/>
                </a:solidFill>
                <a:latin typeface="Courier New" panose="02070309020205020404" pitchFamily="49" charset="0"/>
                <a:cs typeface="Courier New" panose="02070309020205020404" pitchFamily="49" charset="0"/>
              </a:rPr>
              <a:t>rownames</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colData</a:t>
            </a:r>
            <a:r>
              <a:rPr lang="en-US" altLang="ko-KR" sz="1000" dirty="0">
                <a:solidFill>
                  <a:schemeClr val="tx1"/>
                </a:solidFill>
                <a:latin typeface="Courier New" panose="02070309020205020404" pitchFamily="49" charset="0"/>
                <a:cs typeface="Courier New" panose="02070309020205020404" pitchFamily="49" charset="0"/>
              </a:rPr>
              <a:t>)]</a:t>
            </a: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sz="1000" dirty="0" err="1">
                <a:solidFill>
                  <a:schemeClr val="tx1"/>
                </a:solidFill>
                <a:latin typeface="Courier New" panose="02070309020205020404" pitchFamily="49" charset="0"/>
                <a:cs typeface="Courier New" panose="02070309020205020404" pitchFamily="49" charset="0"/>
              </a:rPr>
              <a:t>sce</a:t>
            </a:r>
            <a:r>
              <a:rPr lang="en-US" altLang="ko-KR" sz="1000" dirty="0">
                <a:solidFill>
                  <a:schemeClr val="tx1"/>
                </a:solidFill>
                <a:latin typeface="Courier New" panose="02070309020205020404" pitchFamily="49" charset="0"/>
                <a:cs typeface="Courier New" panose="02070309020205020404" pitchFamily="49" charset="0"/>
              </a:rPr>
              <a:t> = </a:t>
            </a:r>
            <a:r>
              <a:rPr lang="en-US" altLang="ko-KR" sz="1000" dirty="0" err="1">
                <a:solidFill>
                  <a:schemeClr val="tx1"/>
                </a:solidFill>
                <a:latin typeface="Courier New" panose="02070309020205020404" pitchFamily="49" charset="0"/>
                <a:cs typeface="Courier New" panose="02070309020205020404" pitchFamily="49" charset="0"/>
              </a:rPr>
              <a:t>SingleCellExperiment</a:t>
            </a:r>
            <a:r>
              <a:rPr lang="en-US" altLang="ko-KR" sz="1000" dirty="0">
                <a:solidFill>
                  <a:schemeClr val="tx1"/>
                </a:solidFill>
                <a:latin typeface="Courier New" panose="02070309020205020404" pitchFamily="49" charset="0"/>
                <a:cs typeface="Courier New" panose="02070309020205020404" pitchFamily="49" charset="0"/>
              </a:rPr>
              <a:t>(assays=list(counts=counts),</a:t>
            </a:r>
          </a:p>
          <a:p>
            <a:r>
              <a:rPr lang="en-US" altLang="ko-KR" sz="1000" dirty="0">
                <a:solidFill>
                  <a:schemeClr val="tx1"/>
                </a:solidFill>
                <a:latin typeface="Courier New" panose="02070309020205020404" pitchFamily="49" charset="0"/>
                <a:cs typeface="Courier New" panose="02070309020205020404" pitchFamily="49" charset="0"/>
              </a:rPr>
              <a:t>                           </a:t>
            </a:r>
            <a:r>
              <a:rPr lang="en-US" altLang="ko-KR" sz="1000" dirty="0" err="1">
                <a:solidFill>
                  <a:schemeClr val="tx1"/>
                </a:solidFill>
                <a:latin typeface="Courier New" panose="02070309020205020404" pitchFamily="49" charset="0"/>
                <a:cs typeface="Courier New" panose="02070309020205020404" pitchFamily="49" charset="0"/>
              </a:rPr>
              <a:t>rowData</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rowData</a:t>
            </a:r>
            <a:r>
              <a:rPr lang="en-US" altLang="ko-KR" sz="1000" dirty="0">
                <a:solidFill>
                  <a:schemeClr val="tx1"/>
                </a:solidFill>
                <a:latin typeface="Courier New" panose="02070309020205020404" pitchFamily="49" charset="0"/>
                <a:cs typeface="Courier New" panose="02070309020205020404" pitchFamily="49" charset="0"/>
              </a:rPr>
              <a:t>,</a:t>
            </a:r>
          </a:p>
          <a:p>
            <a:r>
              <a:rPr lang="en-US" altLang="ko-KR" sz="1000" dirty="0">
                <a:solidFill>
                  <a:schemeClr val="tx1"/>
                </a:solidFill>
                <a:latin typeface="Courier New" panose="02070309020205020404" pitchFamily="49" charset="0"/>
                <a:cs typeface="Courier New" panose="02070309020205020404" pitchFamily="49" charset="0"/>
              </a:rPr>
              <a:t>                           </a:t>
            </a:r>
            <a:r>
              <a:rPr lang="en-US" altLang="ko-KR" sz="1000" dirty="0" err="1">
                <a:solidFill>
                  <a:schemeClr val="tx1"/>
                </a:solidFill>
                <a:latin typeface="Courier New" panose="02070309020205020404" pitchFamily="49" charset="0"/>
                <a:cs typeface="Courier New" panose="02070309020205020404" pitchFamily="49" charset="0"/>
              </a:rPr>
              <a:t>colData</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colData</a:t>
            </a:r>
            <a:r>
              <a:rPr lang="en-US" altLang="ko-KR" sz="1000" dirty="0">
                <a:solidFill>
                  <a:schemeClr val="tx1"/>
                </a:solidFill>
                <a:latin typeface="Courier New" panose="02070309020205020404" pitchFamily="49" charset="0"/>
                <a:cs typeface="Courier New" panose="02070309020205020404" pitchFamily="49" charset="0"/>
              </a:rPr>
              <a:t>)</a:t>
            </a:r>
          </a:p>
          <a:p>
            <a:r>
              <a:rPr lang="en-US" altLang="ko-KR" sz="1000" dirty="0">
                <a:solidFill>
                  <a:schemeClr val="tx1"/>
                </a:solidFill>
                <a:latin typeface="Courier New" panose="02070309020205020404" pitchFamily="49" charset="0"/>
                <a:cs typeface="Courier New" panose="02070309020205020404" pitchFamily="49" charset="0"/>
              </a:rPr>
              <a:t>metadata(</a:t>
            </a:r>
            <a:r>
              <a:rPr lang="en-US" altLang="ko-KR" sz="1000" dirty="0" err="1">
                <a:solidFill>
                  <a:schemeClr val="tx1"/>
                </a:solidFill>
                <a:latin typeface="Courier New" panose="02070309020205020404" pitchFamily="49" charset="0"/>
                <a:cs typeface="Courier New" panose="02070309020205020404" pitchFamily="49" charset="0"/>
              </a:rPr>
              <a:t>sce</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BayesSpace.data</a:t>
            </a:r>
            <a:r>
              <a:rPr lang="en-US" altLang="ko-KR" sz="1000" dirty="0">
                <a:solidFill>
                  <a:schemeClr val="tx1"/>
                </a:solidFill>
                <a:latin typeface="Courier New" panose="02070309020205020404" pitchFamily="49" charset="0"/>
                <a:cs typeface="Courier New" panose="02070309020205020404" pitchFamily="49" charset="0"/>
              </a:rPr>
              <a:t> = list()</a:t>
            </a:r>
          </a:p>
          <a:p>
            <a:r>
              <a:rPr lang="en-US" altLang="ko-KR" sz="1000" dirty="0">
                <a:solidFill>
                  <a:schemeClr val="tx1"/>
                </a:solidFill>
                <a:latin typeface="Courier New" panose="02070309020205020404" pitchFamily="49" charset="0"/>
                <a:cs typeface="Courier New" panose="02070309020205020404" pitchFamily="49" charset="0"/>
              </a:rPr>
              <a:t>metadata(</a:t>
            </a:r>
            <a:r>
              <a:rPr lang="en-US" altLang="ko-KR" sz="1000" dirty="0" err="1">
                <a:solidFill>
                  <a:schemeClr val="tx1"/>
                </a:solidFill>
                <a:latin typeface="Courier New" panose="02070309020205020404" pitchFamily="49" charset="0"/>
                <a:cs typeface="Courier New" panose="02070309020205020404" pitchFamily="49" charset="0"/>
              </a:rPr>
              <a:t>sce</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BayesSpace.data$platform</a:t>
            </a:r>
            <a:r>
              <a:rPr lang="en-US" altLang="ko-KR" sz="1000" dirty="0">
                <a:solidFill>
                  <a:schemeClr val="tx1"/>
                </a:solidFill>
                <a:latin typeface="Courier New" panose="02070309020205020404" pitchFamily="49" charset="0"/>
                <a:cs typeface="Courier New" panose="02070309020205020404" pitchFamily="49" charset="0"/>
              </a:rPr>
              <a:t> = "</a:t>
            </a:r>
            <a:r>
              <a:rPr lang="en-US" altLang="ko-KR" sz="1000" dirty="0" err="1">
                <a:solidFill>
                  <a:schemeClr val="tx1"/>
                </a:solidFill>
                <a:latin typeface="Courier New" panose="02070309020205020404" pitchFamily="49" charset="0"/>
                <a:cs typeface="Courier New" panose="02070309020205020404" pitchFamily="49" charset="0"/>
              </a:rPr>
              <a:t>Visium</a:t>
            </a:r>
            <a:r>
              <a:rPr lang="en-US" altLang="ko-KR" sz="1000" dirty="0">
                <a:solidFill>
                  <a:schemeClr val="tx1"/>
                </a:solidFill>
                <a:latin typeface="Courier New" panose="02070309020205020404" pitchFamily="49" charset="0"/>
                <a:cs typeface="Courier New" panose="02070309020205020404" pitchFamily="49" charset="0"/>
              </a:rPr>
              <a:t>"</a:t>
            </a:r>
          </a:p>
          <a:p>
            <a:r>
              <a:rPr lang="en-US" altLang="ko-KR" sz="1000" dirty="0">
                <a:solidFill>
                  <a:schemeClr val="tx1"/>
                </a:solidFill>
                <a:latin typeface="Courier New" panose="02070309020205020404" pitchFamily="49" charset="0"/>
                <a:cs typeface="Courier New" panose="02070309020205020404" pitchFamily="49" charset="0"/>
              </a:rPr>
              <a:t>metadata(</a:t>
            </a:r>
            <a:r>
              <a:rPr lang="en-US" altLang="ko-KR" sz="1000" dirty="0" err="1">
                <a:solidFill>
                  <a:schemeClr val="tx1"/>
                </a:solidFill>
                <a:latin typeface="Courier New" panose="02070309020205020404" pitchFamily="49" charset="0"/>
                <a:cs typeface="Courier New" panose="02070309020205020404" pitchFamily="49" charset="0"/>
              </a:rPr>
              <a:t>sce</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BayesSpace.data$is.enhanced</a:t>
            </a:r>
            <a:r>
              <a:rPr lang="en-US" altLang="ko-KR" sz="1000" dirty="0">
                <a:solidFill>
                  <a:schemeClr val="tx1"/>
                </a:solidFill>
                <a:latin typeface="Courier New" panose="02070309020205020404" pitchFamily="49" charset="0"/>
                <a:cs typeface="Courier New" panose="02070309020205020404" pitchFamily="49" charset="0"/>
              </a:rPr>
              <a:t> = FALSE</a:t>
            </a:r>
          </a:p>
          <a:p>
            <a:r>
              <a:rPr lang="en-US" altLang="ko-KR" sz="1000" dirty="0" err="1">
                <a:solidFill>
                  <a:schemeClr val="tx1"/>
                </a:solidFill>
                <a:latin typeface="Courier New" panose="02070309020205020404" pitchFamily="49" charset="0"/>
                <a:cs typeface="Courier New" panose="02070309020205020404" pitchFamily="49" charset="0"/>
              </a:rPr>
              <a:t>sce$sample_name</a:t>
            </a:r>
            <a:r>
              <a:rPr lang="en-US" altLang="ko-KR" sz="1000" dirty="0">
                <a:solidFill>
                  <a:schemeClr val="tx1"/>
                </a:solidFill>
                <a:latin typeface="Courier New" panose="02070309020205020404" pitchFamily="49" charset="0"/>
                <a:cs typeface="Courier New" panose="02070309020205020404" pitchFamily="49" charset="0"/>
              </a:rPr>
              <a:t> = ‘</a:t>
            </a:r>
            <a:r>
              <a:rPr lang="en-US" altLang="ko-KR" sz="1000" dirty="0" err="1">
                <a:solidFill>
                  <a:schemeClr val="tx1"/>
                </a:solidFill>
                <a:latin typeface="Courier New" panose="02070309020205020404" pitchFamily="49" charset="0"/>
                <a:cs typeface="Courier New" panose="02070309020205020404" pitchFamily="49" charset="0"/>
              </a:rPr>
              <a:t>your_sample_name</a:t>
            </a:r>
            <a:r>
              <a:rPr lang="en-US" altLang="ko-KR" sz="1000"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978010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DDDFB97-3253-3C45-8D62-06415FC331B4}"/>
              </a:ext>
            </a:extLst>
          </p:cNvPr>
          <p:cNvSpPr>
            <a:spLocks noGrp="1"/>
          </p:cNvSpPr>
          <p:nvPr>
            <p:ph type="title"/>
          </p:nvPr>
        </p:nvSpPr>
        <p:spPr/>
        <p:txBody>
          <a:bodyPr>
            <a:normAutofit/>
          </a:bodyPr>
          <a:lstStyle/>
          <a:p>
            <a:r>
              <a:rPr lang="en-US" dirty="0"/>
              <a:t>Clustering Analysis - </a:t>
            </a:r>
            <a:r>
              <a:rPr lang="en-US" dirty="0" err="1"/>
              <a:t>BayesSpace</a:t>
            </a:r>
            <a:endParaRPr lang="en-KR" dirty="0"/>
          </a:p>
        </p:txBody>
      </p:sp>
      <p:sp>
        <p:nvSpPr>
          <p:cNvPr id="8" name="Text Placeholder 7">
            <a:extLst>
              <a:ext uri="{FF2B5EF4-FFF2-40B4-BE49-F238E27FC236}">
                <a16:creationId xmlns:a16="http://schemas.microsoft.com/office/drawing/2014/main" id="{426C9BE9-45A3-D340-A1E7-6B5207C51D55}"/>
              </a:ext>
            </a:extLst>
          </p:cNvPr>
          <p:cNvSpPr>
            <a:spLocks noGrp="1"/>
          </p:cNvSpPr>
          <p:nvPr>
            <p:ph type="body" idx="1"/>
          </p:nvPr>
        </p:nvSpPr>
        <p:spPr/>
        <p:txBody>
          <a:bodyPr/>
          <a:lstStyle/>
          <a:p>
            <a:r>
              <a:rPr lang="en-KR" dirty="0"/>
              <a:t>3</a:t>
            </a:r>
          </a:p>
        </p:txBody>
      </p:sp>
      <p:sp>
        <p:nvSpPr>
          <p:cNvPr id="4" name="Date Placeholder 3">
            <a:extLst>
              <a:ext uri="{FF2B5EF4-FFF2-40B4-BE49-F238E27FC236}">
                <a16:creationId xmlns:a16="http://schemas.microsoft.com/office/drawing/2014/main" id="{9779A268-3492-A944-BBEC-4F28DE3B33DF}"/>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D86CE4E3-32C0-CB43-9CF0-5390DD3BF7E2}"/>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A199E69B-A262-584F-9598-F5DFCF603147}"/>
              </a:ext>
            </a:extLst>
          </p:cNvPr>
          <p:cNvSpPr>
            <a:spLocks noGrp="1"/>
          </p:cNvSpPr>
          <p:nvPr>
            <p:ph type="sldNum" sz="quarter" idx="12"/>
          </p:nvPr>
        </p:nvSpPr>
        <p:spPr/>
        <p:txBody>
          <a:bodyPr/>
          <a:lstStyle/>
          <a:p>
            <a:fld id="{11828C5E-8CE4-D747-8F0F-AA7D410D5DC1}" type="slidenum">
              <a:rPr lang="en-KR" smtClean="0"/>
              <a:pPr/>
              <a:t>19</a:t>
            </a:fld>
            <a:endParaRPr lang="en-KR" dirty="0"/>
          </a:p>
        </p:txBody>
      </p:sp>
    </p:spTree>
    <p:extLst>
      <p:ext uri="{BB962C8B-B14F-4D97-AF65-F5344CB8AC3E}">
        <p14:creationId xmlns:p14="http://schemas.microsoft.com/office/powerpoint/2010/main" val="3906814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A8652-BC37-9E32-61E6-4F9D5DB72D30}"/>
              </a:ext>
            </a:extLst>
          </p:cNvPr>
          <p:cNvSpPr>
            <a:spLocks noGrp="1"/>
          </p:cNvSpPr>
          <p:nvPr>
            <p:ph type="title"/>
          </p:nvPr>
        </p:nvSpPr>
        <p:spPr/>
        <p:txBody>
          <a:bodyPr>
            <a:normAutofit/>
          </a:bodyPr>
          <a:lstStyle/>
          <a:p>
            <a:r>
              <a:rPr lang="en-KR" dirty="0"/>
              <a:t>Table of Contents</a:t>
            </a:r>
          </a:p>
        </p:txBody>
      </p:sp>
      <p:sp>
        <p:nvSpPr>
          <p:cNvPr id="6" name="Content Placeholder 5">
            <a:extLst>
              <a:ext uri="{FF2B5EF4-FFF2-40B4-BE49-F238E27FC236}">
                <a16:creationId xmlns:a16="http://schemas.microsoft.com/office/drawing/2014/main" id="{9B33EADC-4E63-8EDE-8AF6-1022370E6F88}"/>
              </a:ext>
            </a:extLst>
          </p:cNvPr>
          <p:cNvSpPr>
            <a:spLocks noGrp="1"/>
          </p:cNvSpPr>
          <p:nvPr>
            <p:ph idx="1"/>
          </p:nvPr>
        </p:nvSpPr>
        <p:spPr>
          <a:xfrm>
            <a:off x="410818" y="1410208"/>
            <a:ext cx="11198084" cy="4612905"/>
          </a:xfrm>
        </p:spPr>
        <p:txBody>
          <a:bodyPr wrap="none">
            <a:noAutofit/>
          </a:bodyPr>
          <a:lstStyle/>
          <a:p>
            <a:pPr marL="457200" indent="-457200">
              <a:lnSpc>
                <a:spcPct val="150000"/>
              </a:lnSpc>
              <a:buFont typeface="+mj-lt"/>
              <a:buAutoNum type="arabicPeriod"/>
            </a:pPr>
            <a:r>
              <a:rPr lang="en-US" altLang="ko-KR" dirty="0">
                <a:latin typeface="Arial" panose="020B0604020202020204" pitchFamily="34" charset="0"/>
                <a:cs typeface="Arial" panose="020B0604020202020204" pitchFamily="34" charset="0"/>
              </a:rPr>
              <a:t>What is R programming?</a:t>
            </a:r>
          </a:p>
          <a:p>
            <a:pPr marL="457200" indent="-457200">
              <a:lnSpc>
                <a:spcPct val="150000"/>
              </a:lnSpc>
              <a:buFont typeface="+mj-lt"/>
              <a:buAutoNum type="arabicPeriod"/>
            </a:pPr>
            <a:r>
              <a:rPr lang="en-US" altLang="ko-KR" dirty="0">
                <a:latin typeface="Arial" panose="020B0604020202020204" pitchFamily="34" charset="0"/>
                <a:cs typeface="Arial" panose="020B0604020202020204" pitchFamily="34" charset="0"/>
              </a:rPr>
              <a:t>Space Ranger</a:t>
            </a:r>
          </a:p>
          <a:p>
            <a:pPr marL="457200" indent="-457200">
              <a:lnSpc>
                <a:spcPct val="150000"/>
              </a:lnSpc>
              <a:buFont typeface="+mj-lt"/>
              <a:buAutoNum type="arabicPeriod"/>
            </a:pPr>
            <a:r>
              <a:rPr lang="en-US" dirty="0"/>
              <a:t>Clustering Analysis – </a:t>
            </a:r>
            <a:r>
              <a:rPr lang="en-US" dirty="0" err="1"/>
              <a:t>Bayesspace</a:t>
            </a:r>
            <a:endParaRPr lang="en-US" dirty="0"/>
          </a:p>
          <a:p>
            <a:pPr marL="457200" indent="-457200">
              <a:lnSpc>
                <a:spcPct val="150000"/>
              </a:lnSpc>
              <a:buFont typeface="+mj-lt"/>
              <a:buAutoNum type="arabicPeriod"/>
            </a:pPr>
            <a:r>
              <a:rPr lang="en-US" dirty="0"/>
              <a:t>Cell-cell interaction – </a:t>
            </a:r>
            <a:r>
              <a:rPr lang="en-US" dirty="0" err="1"/>
              <a:t>CellChat</a:t>
            </a:r>
            <a:endParaRPr lang="en-US" dirty="0"/>
          </a:p>
          <a:p>
            <a:pPr marL="457200" indent="-457200">
              <a:lnSpc>
                <a:spcPct val="150000"/>
              </a:lnSpc>
              <a:buFont typeface="+mj-lt"/>
              <a:buAutoNum type="arabicPeriod"/>
            </a:pPr>
            <a:r>
              <a:rPr lang="en-US" altLang="ko-KR" dirty="0">
                <a:latin typeface="Arial" panose="020B0604020202020204" pitchFamily="34" charset="0"/>
                <a:cs typeface="Arial" panose="020B0604020202020204" pitchFamily="34" charset="0"/>
              </a:rPr>
              <a:t>Summary</a:t>
            </a:r>
          </a:p>
          <a:p>
            <a:pPr marL="457200" indent="-457200">
              <a:lnSpc>
                <a:spcPct val="150000"/>
              </a:lnSpc>
              <a:buFont typeface="+mj-lt"/>
              <a:buAutoNum type="arabicPeriod"/>
            </a:pPr>
            <a:r>
              <a:rPr lang="en-US" altLang="ko-KR" dirty="0">
                <a:latin typeface="Arial" panose="020B0604020202020204" pitchFamily="34" charset="0"/>
                <a:cs typeface="Arial" panose="020B0604020202020204" pitchFamily="34" charset="0"/>
              </a:rPr>
              <a:t>Q&amp;A</a:t>
            </a:r>
          </a:p>
        </p:txBody>
      </p:sp>
      <p:sp>
        <p:nvSpPr>
          <p:cNvPr id="9" name="Date Placeholder 8">
            <a:extLst>
              <a:ext uri="{FF2B5EF4-FFF2-40B4-BE49-F238E27FC236}">
                <a16:creationId xmlns:a16="http://schemas.microsoft.com/office/drawing/2014/main" id="{FBCFE2DF-66B1-359A-8BAD-422FEF1DC686}"/>
              </a:ext>
            </a:extLst>
          </p:cNvPr>
          <p:cNvSpPr>
            <a:spLocks noGrp="1"/>
          </p:cNvSpPr>
          <p:nvPr>
            <p:ph type="dt" sz="half" idx="10"/>
          </p:nvPr>
        </p:nvSpPr>
        <p:spPr/>
        <p:txBody>
          <a:bodyPr/>
          <a:lstStyle/>
          <a:p>
            <a:r>
              <a:rPr lang="en-US"/>
              <a:t>Spatial Transcriptomics</a:t>
            </a:r>
            <a:endParaRPr lang="en-KR" dirty="0"/>
          </a:p>
        </p:txBody>
      </p:sp>
      <p:sp>
        <p:nvSpPr>
          <p:cNvPr id="10" name="Footer Placeholder 9">
            <a:extLst>
              <a:ext uri="{FF2B5EF4-FFF2-40B4-BE49-F238E27FC236}">
                <a16:creationId xmlns:a16="http://schemas.microsoft.com/office/drawing/2014/main" id="{0325CC64-EC61-A399-29BB-C9E23166A7B2}"/>
              </a:ext>
            </a:extLst>
          </p:cNvPr>
          <p:cNvSpPr>
            <a:spLocks noGrp="1"/>
          </p:cNvSpPr>
          <p:nvPr>
            <p:ph type="ftr" sz="quarter" idx="11"/>
          </p:nvPr>
        </p:nvSpPr>
        <p:spPr/>
        <p:txBody>
          <a:bodyPr/>
          <a:lstStyle/>
          <a:p>
            <a:r>
              <a:rPr lang="en-KR" dirty="0"/>
              <a:t>2023 The 19th KOGO Winter Workshop</a:t>
            </a:r>
          </a:p>
        </p:txBody>
      </p:sp>
      <p:sp>
        <p:nvSpPr>
          <p:cNvPr id="11" name="Slide Number Placeholder 10">
            <a:extLst>
              <a:ext uri="{FF2B5EF4-FFF2-40B4-BE49-F238E27FC236}">
                <a16:creationId xmlns:a16="http://schemas.microsoft.com/office/drawing/2014/main" id="{4D1A8F66-A0C7-BFAA-90DA-3A603BDC6988}"/>
              </a:ext>
            </a:extLst>
          </p:cNvPr>
          <p:cNvSpPr>
            <a:spLocks noGrp="1"/>
          </p:cNvSpPr>
          <p:nvPr>
            <p:ph type="sldNum" sz="quarter" idx="12"/>
          </p:nvPr>
        </p:nvSpPr>
        <p:spPr/>
        <p:txBody>
          <a:bodyPr/>
          <a:lstStyle/>
          <a:p>
            <a:fld id="{11828C5E-8CE4-D747-8F0F-AA7D410D5DC1}" type="slidenum">
              <a:rPr lang="en-KR" smtClean="0"/>
              <a:pPr/>
              <a:t>2</a:t>
            </a:fld>
            <a:endParaRPr lang="en-KR" dirty="0"/>
          </a:p>
        </p:txBody>
      </p:sp>
      <p:sp>
        <p:nvSpPr>
          <p:cNvPr id="3" name="TextBox 2">
            <a:extLst>
              <a:ext uri="{FF2B5EF4-FFF2-40B4-BE49-F238E27FC236}">
                <a16:creationId xmlns:a16="http://schemas.microsoft.com/office/drawing/2014/main" id="{D4B6DA2E-1019-697B-7468-23D6C37DD84B}"/>
              </a:ext>
            </a:extLst>
          </p:cNvPr>
          <p:cNvSpPr txBox="1"/>
          <p:nvPr/>
        </p:nvSpPr>
        <p:spPr>
          <a:xfrm>
            <a:off x="410817" y="5838447"/>
            <a:ext cx="8828058" cy="369332"/>
          </a:xfrm>
          <a:prstGeom prst="rect">
            <a:avLst/>
          </a:prstGeom>
          <a:noFill/>
        </p:spPr>
        <p:txBody>
          <a:bodyPr wrap="none" rtlCol="0">
            <a:spAutoFit/>
          </a:bodyPr>
          <a:lstStyle/>
          <a:p>
            <a:r>
              <a:rPr lang="en-US" dirty="0" err="1"/>
              <a:t>Github</a:t>
            </a:r>
            <a:r>
              <a:rPr lang="en-US" dirty="0"/>
              <a:t> repository for the workshop : </a:t>
            </a:r>
            <a:r>
              <a:rPr lang="en-US" dirty="0">
                <a:hlinkClick r:id="rId2"/>
              </a:rPr>
              <a:t>https://github.com/parkjooyoung99/KOGO_2023</a:t>
            </a:r>
            <a:endParaRPr lang="en-US" dirty="0"/>
          </a:p>
        </p:txBody>
      </p:sp>
    </p:spTree>
    <p:extLst>
      <p:ext uri="{BB962C8B-B14F-4D97-AF65-F5344CB8AC3E}">
        <p14:creationId xmlns:p14="http://schemas.microsoft.com/office/powerpoint/2010/main" val="2713469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p:txBody>
          <a:bodyPr/>
          <a:lstStyle/>
          <a:p>
            <a:r>
              <a:rPr lang="en-US" dirty="0"/>
              <a:t>Dataset Description</a:t>
            </a:r>
            <a:endParaRPr lang="en-KR" dirty="0"/>
          </a:p>
        </p:txBody>
      </p:sp>
      <p:sp>
        <p:nvSpPr>
          <p:cNvPr id="3" name="Content Placeholder 2">
            <a:extLst>
              <a:ext uri="{FF2B5EF4-FFF2-40B4-BE49-F238E27FC236}">
                <a16:creationId xmlns:a16="http://schemas.microsoft.com/office/drawing/2014/main" id="{08C32F42-B8B1-400D-8F7C-D2995EEEF9BF}"/>
              </a:ext>
            </a:extLst>
          </p:cNvPr>
          <p:cNvSpPr>
            <a:spLocks noGrp="1"/>
          </p:cNvSpPr>
          <p:nvPr>
            <p:ph idx="1"/>
          </p:nvPr>
        </p:nvSpPr>
        <p:spPr/>
        <p:txBody>
          <a:bodyPr/>
          <a:lstStyle/>
          <a:p>
            <a:r>
              <a:rPr lang="en-US"/>
              <a:t>For convenience, we will use ST Visium dataset generated from </a:t>
            </a:r>
            <a:r>
              <a:rPr lang="en-US" altLang="ko-KR"/>
              <a:t>one of the melanoma samples originally reported by Thrane </a:t>
            </a:r>
            <a:r>
              <a:rPr lang="en-US" altLang="ko-KR" i="1"/>
              <a:t>et al. </a:t>
            </a:r>
            <a:r>
              <a:rPr lang="en-US" altLang="ko-KR"/>
              <a:t>(2018)</a:t>
            </a:r>
          </a:p>
          <a:p>
            <a:pPr marL="0" indent="0">
              <a:buNone/>
            </a:pPr>
            <a:endParaRPr lang="da"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20</a:t>
            </a:fld>
            <a:endParaRPr lang="en-KR" dirty="0"/>
          </a:p>
        </p:txBody>
      </p:sp>
      <p:pic>
        <p:nvPicPr>
          <p:cNvPr id="7" name="New picture">
            <a:extLst>
              <a:ext uri="{FF2B5EF4-FFF2-40B4-BE49-F238E27FC236}">
                <a16:creationId xmlns:a16="http://schemas.microsoft.com/office/drawing/2014/main" id="{C49532D3-CB78-A058-DCCE-B455E15C7ED3}"/>
              </a:ext>
            </a:extLst>
          </p:cNvPr>
          <p:cNvPicPr>
            <a:picLocks noChangeAspect="1" noChangeArrowheads="1"/>
          </p:cNvPicPr>
          <p:nvPr>
            <p:custDataLst>
              <p:tags r:id="rId1"/>
            </p:custDataLst>
          </p:nvPr>
        </p:nvPicPr>
        <p:blipFill rotWithShape="1">
          <a:blip r:embed="rId3">
            <a:extLst>
              <a:ext uri="{28A0092B-C50C-407E-A947-70E740481C1C}">
                <a14:useLocalDpi xmlns:a14="http://schemas.microsoft.com/office/drawing/2010/main" val="0"/>
              </a:ext>
            </a:extLst>
          </a:blip>
          <a:srcRect r="79405" b="72596"/>
          <a:stretch/>
        </p:blipFill>
        <p:spPr bwMode="auto">
          <a:xfrm>
            <a:off x="899091" y="2380264"/>
            <a:ext cx="4478995" cy="3966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
        <p:nvSpPr>
          <p:cNvPr id="24" name="TextBox 23">
            <a:extLst>
              <a:ext uri="{FF2B5EF4-FFF2-40B4-BE49-F238E27FC236}">
                <a16:creationId xmlns:a16="http://schemas.microsoft.com/office/drawing/2014/main" id="{9AC95A2C-B66F-AD91-6497-CB64B8225C4D}"/>
              </a:ext>
            </a:extLst>
          </p:cNvPr>
          <p:cNvSpPr txBox="1"/>
          <p:nvPr/>
        </p:nvSpPr>
        <p:spPr>
          <a:xfrm>
            <a:off x="5866793" y="3901807"/>
            <a:ext cx="6105236" cy="923330"/>
          </a:xfrm>
          <a:prstGeom prst="rect">
            <a:avLst/>
          </a:prstGeom>
          <a:noFill/>
        </p:spPr>
        <p:txBody>
          <a:bodyPr wrap="square">
            <a:spAutoFit/>
          </a:bodyPr>
          <a:lstStyle/>
          <a:p>
            <a:r>
              <a:rPr lang="en-US" altLang="ko-KR" b="1" i="0">
                <a:solidFill>
                  <a:srgbClr val="1A1A1A"/>
                </a:solidFill>
                <a:effectLst/>
                <a:latin typeface="Arial" panose="020B0604020202020204" pitchFamily="34" charset="0"/>
              </a:rPr>
              <a:t>Figure 3A</a:t>
            </a:r>
            <a:r>
              <a:rPr lang="en-US" altLang="ko-KR" b="0" i="0">
                <a:solidFill>
                  <a:srgbClr val="1A1A1A"/>
                </a:solidFill>
                <a:effectLst/>
                <a:latin typeface="Arial" panose="020B0604020202020204" pitchFamily="34" charset="0"/>
              </a:rPr>
              <a:t>.</a:t>
            </a:r>
          </a:p>
          <a:p>
            <a:r>
              <a:rPr lang="en-US" altLang="ko-KR" b="0" i="0">
                <a:solidFill>
                  <a:srgbClr val="1A1A1A"/>
                </a:solidFill>
                <a:effectLst/>
                <a:latin typeface="Arial" panose="020B0604020202020204" pitchFamily="34" charset="0"/>
              </a:rPr>
              <a:t>melanoma (black), stromal (red), and lymphoid (yellow) tissue regions.</a:t>
            </a:r>
            <a:endParaRPr lang="ko-KR" altLang="en-US"/>
          </a:p>
        </p:txBody>
      </p:sp>
    </p:spTree>
    <p:extLst>
      <p:ext uri="{BB962C8B-B14F-4D97-AF65-F5344CB8AC3E}">
        <p14:creationId xmlns:p14="http://schemas.microsoft.com/office/powerpoint/2010/main" val="1253158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a:t>Download packages </a:t>
            </a:r>
            <a:r>
              <a:rPr lang="en-US" dirty="0"/>
              <a:t>in current R environment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21</a:t>
            </a:fld>
            <a:endParaRPr lang="en-KR" dirty="0"/>
          </a:p>
        </p:txBody>
      </p:sp>
      <p:sp>
        <p:nvSpPr>
          <p:cNvPr id="10" name="직사각형 5">
            <a:extLst>
              <a:ext uri="{FF2B5EF4-FFF2-40B4-BE49-F238E27FC236}">
                <a16:creationId xmlns:a16="http://schemas.microsoft.com/office/drawing/2014/main" id="{0CEFC34F-82EE-A647-A7B0-C823B13F2B3B}"/>
              </a:ext>
            </a:extLst>
          </p:cNvPr>
          <p:cNvSpPr/>
          <p:nvPr/>
        </p:nvSpPr>
        <p:spPr>
          <a:xfrm>
            <a:off x="410817" y="1502613"/>
            <a:ext cx="11106418" cy="20072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bio_pkgs</a:t>
            </a:r>
            <a:r>
              <a:rPr lang="en-US" dirty="0">
                <a:solidFill>
                  <a:schemeClr val="tx1"/>
                </a:solidFill>
                <a:latin typeface="Courier New" panose="02070309020205020404" pitchFamily="49" charset="0"/>
                <a:cs typeface="Courier New" panose="02070309020205020404" pitchFamily="49" charset="0"/>
              </a:rPr>
              <a:t> = c(“</a:t>
            </a:r>
            <a:r>
              <a:rPr lang="en-US" dirty="0" err="1">
                <a:solidFill>
                  <a:schemeClr val="tx1"/>
                </a:solidFill>
                <a:latin typeface="Courier New" panose="02070309020205020404" pitchFamily="49" charset="0"/>
                <a:cs typeface="Courier New" panose="02070309020205020404" pitchFamily="49" charset="0"/>
              </a:rPr>
              <a:t>BayesSpace</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SingleCellExperiment</a:t>
            </a:r>
            <a:r>
              <a:rPr lang="en-US" dirty="0">
                <a:solidFill>
                  <a:schemeClr val="tx1"/>
                </a:solidFill>
                <a:latin typeface="Courier New" panose="02070309020205020404" pitchFamily="49" charset="0"/>
                <a:cs typeface="Courier New" panose="02070309020205020404" pitchFamily="49" charset="0"/>
              </a:rPr>
              <a:t>”,”scran”,”</a:t>
            </a:r>
            <a:r>
              <a:rPr lang="en-US" dirty="0" err="1">
                <a:solidFill>
                  <a:schemeClr val="tx1"/>
                </a:solidFill>
                <a:latin typeface="Courier New" panose="02070309020205020404" pitchFamily="49" charset="0"/>
                <a:cs typeface="Courier New" panose="02070309020205020404" pitchFamily="49" charset="0"/>
              </a:rPr>
              <a:t>scater</a:t>
            </a:r>
            <a:r>
              <a:rPr lang="en-US" dirty="0">
                <a:solidFill>
                  <a:schemeClr val="tx1"/>
                </a:solidFill>
                <a:latin typeface="Courier New" panose="02070309020205020404" pitchFamily="49" charset="0"/>
                <a:cs typeface="Courier New" panose="02070309020205020404" pitchFamily="49" charset="0"/>
              </a:rPr>
              <a:t>”)</a:t>
            </a:r>
          </a:p>
          <a:p>
            <a:r>
              <a:rPr lang="en-US" dirty="0" err="1">
                <a:solidFill>
                  <a:schemeClr val="tx1"/>
                </a:solidFill>
                <a:latin typeface="Courier New" panose="02070309020205020404" pitchFamily="49" charset="0"/>
                <a:cs typeface="Courier New" panose="02070309020205020404" pitchFamily="49" charset="0"/>
              </a:rPr>
              <a:t>BiocManager</a:t>
            </a:r>
            <a:r>
              <a:rPr lang="en-US" dirty="0">
                <a:solidFill>
                  <a:schemeClr val="tx1"/>
                </a:solidFill>
                <a:latin typeface="Courier New" panose="02070309020205020404" pitchFamily="49" charset="0"/>
                <a:cs typeface="Courier New" panose="02070309020205020404" pitchFamily="49" charset="0"/>
              </a:rPr>
              <a:t>::install(</a:t>
            </a:r>
            <a:r>
              <a:rPr lang="en-US" dirty="0" err="1">
                <a:solidFill>
                  <a:schemeClr val="tx1"/>
                </a:solidFill>
                <a:latin typeface="Courier New" panose="02070309020205020404" pitchFamily="49" charset="0"/>
                <a:cs typeface="Courier New" panose="02070309020205020404" pitchFamily="49" charset="0"/>
              </a:rPr>
              <a:t>bio_pkgs</a:t>
            </a:r>
            <a:r>
              <a:rPr lang="en-US" dirty="0">
                <a:solidFill>
                  <a:schemeClr val="tx1"/>
                </a:solidFill>
                <a:latin typeface="Courier New" panose="02070309020205020404" pitchFamily="49" charset="0"/>
                <a:cs typeface="Courier New" panose="02070309020205020404" pitchFamily="49" charset="0"/>
              </a:rPr>
              <a:t>, update = T, force =TRUE)</a:t>
            </a:r>
          </a:p>
          <a:p>
            <a:r>
              <a:rPr lang="en-US" dirty="0" err="1">
                <a:solidFill>
                  <a:schemeClr val="tx1"/>
                </a:solidFill>
                <a:latin typeface="Courier New" panose="02070309020205020404" pitchFamily="49" charset="0"/>
                <a:cs typeface="Courier New" panose="02070309020205020404" pitchFamily="49" charset="0"/>
              </a:rPr>
              <a:t>install.packages</a:t>
            </a:r>
            <a:r>
              <a:rPr lang="en-US" dirty="0">
                <a:solidFill>
                  <a:schemeClr val="tx1"/>
                </a:solidFill>
                <a:latin typeface="Courier New" panose="02070309020205020404" pitchFamily="49" charset="0"/>
                <a:cs typeface="Courier New" panose="02070309020205020404" pitchFamily="49" charset="0"/>
              </a:rPr>
              <a:t>(“Seurat”)</a:t>
            </a:r>
          </a:p>
          <a:p>
            <a:r>
              <a:rPr lang="en-US" dirty="0" err="1">
                <a:solidFill>
                  <a:schemeClr val="tx1"/>
                </a:solidFill>
                <a:latin typeface="Courier New" panose="02070309020205020404" pitchFamily="49" charset="0"/>
                <a:cs typeface="Courier New" panose="02070309020205020404" pitchFamily="49" charset="0"/>
              </a:rPr>
              <a:t>install.packages</a:t>
            </a:r>
            <a:r>
              <a:rPr lang="en-US" dirty="0">
                <a:solidFill>
                  <a:schemeClr val="tx1"/>
                </a:solidFill>
                <a:latin typeface="Courier New" panose="02070309020205020404" pitchFamily="49" charset="0"/>
                <a:cs typeface="Courier New" panose="02070309020205020404" pitchFamily="49" charset="0"/>
              </a:rPr>
              <a:t>(“ggplot2”)</a:t>
            </a:r>
          </a:p>
          <a:p>
            <a:r>
              <a:rPr lang="en-US" dirty="0" err="1">
                <a:solidFill>
                  <a:schemeClr val="tx1"/>
                </a:solidFill>
                <a:latin typeface="Courier New" panose="02070309020205020404" pitchFamily="49" charset="0"/>
                <a:cs typeface="Courier New" panose="02070309020205020404" pitchFamily="49" charset="0"/>
              </a:rPr>
              <a:t>install.packages</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dplyr</a:t>
            </a:r>
            <a:r>
              <a:rPr lang="en-US" dirty="0">
                <a:solidFill>
                  <a:schemeClr val="tx1"/>
                </a:solidFill>
                <a:latin typeface="Courier New" panose="02070309020205020404" pitchFamily="49" charset="0"/>
                <a:cs typeface="Courier New" panose="02070309020205020404" pitchFamily="49" charset="0"/>
              </a:rPr>
              <a:t>”)</a:t>
            </a:r>
          </a:p>
          <a:p>
            <a:r>
              <a:rPr lang="en-US" dirty="0" err="1">
                <a:solidFill>
                  <a:schemeClr val="tx1"/>
                </a:solidFill>
                <a:latin typeface="Courier New" panose="02070309020205020404" pitchFamily="49" charset="0"/>
                <a:cs typeface="Courier New" panose="02070309020205020404" pitchFamily="49" charset="0"/>
              </a:rPr>
              <a:t>install.packages</a:t>
            </a:r>
            <a:r>
              <a:rPr lang="en-US" dirty="0">
                <a:solidFill>
                  <a:schemeClr val="tx1"/>
                </a:solidFill>
                <a:latin typeface="Courier New" panose="02070309020205020404" pitchFamily="49" charset="0"/>
                <a:cs typeface="Courier New" panose="02070309020205020404" pitchFamily="49" charset="0"/>
              </a:rPr>
              <a:t>(“patchwork”)</a:t>
            </a:r>
          </a:p>
        </p:txBody>
      </p:sp>
    </p:spTree>
    <p:extLst>
      <p:ext uri="{BB962C8B-B14F-4D97-AF65-F5344CB8AC3E}">
        <p14:creationId xmlns:p14="http://schemas.microsoft.com/office/powerpoint/2010/main" val="3221179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a:t>Load packages </a:t>
            </a:r>
            <a:r>
              <a:rPr lang="en-US" dirty="0"/>
              <a:t>in current R environment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22</a:t>
            </a:fld>
            <a:endParaRPr lang="en-KR" dirty="0"/>
          </a:p>
        </p:txBody>
      </p:sp>
      <p:sp>
        <p:nvSpPr>
          <p:cNvPr id="10" name="직사각형 5">
            <a:extLst>
              <a:ext uri="{FF2B5EF4-FFF2-40B4-BE49-F238E27FC236}">
                <a16:creationId xmlns:a16="http://schemas.microsoft.com/office/drawing/2014/main" id="{0CEFC34F-82EE-A647-A7B0-C823B13F2B3B}"/>
              </a:ext>
            </a:extLst>
          </p:cNvPr>
          <p:cNvSpPr/>
          <p:nvPr/>
        </p:nvSpPr>
        <p:spPr>
          <a:xfrm>
            <a:off x="410817" y="1495824"/>
            <a:ext cx="11106418" cy="13951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invisible(</a:t>
            </a:r>
            <a:r>
              <a:rPr lang="en-US" dirty="0" err="1">
                <a:solidFill>
                  <a:schemeClr val="tx1"/>
                </a:solidFill>
                <a:latin typeface="Courier New" panose="02070309020205020404" pitchFamily="49" charset="0"/>
                <a:cs typeface="Courier New" panose="02070309020205020404" pitchFamily="49" charset="0"/>
              </a:rPr>
              <a:t>lapply</a:t>
            </a:r>
            <a:r>
              <a:rPr lang="en-US" dirty="0">
                <a:solidFill>
                  <a:schemeClr val="tx1"/>
                </a:solidFill>
                <a:latin typeface="Courier New" panose="02070309020205020404" pitchFamily="49" charset="0"/>
                <a:cs typeface="Courier New" panose="02070309020205020404" pitchFamily="49" charset="0"/>
              </a:rPr>
              <a:t>(c(bio_pkgs,'dplyr','Seurat','ggplot2','patchwork'), function(x) library(x, </a:t>
            </a:r>
            <a:r>
              <a:rPr lang="en-US" dirty="0" err="1">
                <a:solidFill>
                  <a:schemeClr val="tx1"/>
                </a:solidFill>
                <a:latin typeface="Courier New" panose="02070309020205020404" pitchFamily="49" charset="0"/>
                <a:cs typeface="Courier New" panose="02070309020205020404" pitchFamily="49" charset="0"/>
              </a:rPr>
              <a:t>character.only</a:t>
            </a:r>
            <a:r>
              <a:rPr lang="en-US" dirty="0">
                <a:solidFill>
                  <a:schemeClr val="tx1"/>
                </a:solidFill>
                <a:latin typeface="Courier New" panose="02070309020205020404" pitchFamily="49" charset="0"/>
                <a:cs typeface="Courier New" panose="02070309020205020404" pitchFamily="49" charset="0"/>
              </a:rPr>
              <a:t>=TRUE))) </a:t>
            </a:r>
          </a:p>
          <a:p>
            <a:endParaRPr lang="en-US" dirty="0">
              <a:solidFill>
                <a:schemeClr val="tx1"/>
              </a:solidFill>
              <a:latin typeface="Courier New" panose="02070309020205020404" pitchFamily="49" charset="0"/>
              <a:cs typeface="Courier New" panose="02070309020205020404" pitchFamily="49" charset="0"/>
            </a:endParaRPr>
          </a:p>
          <a:p>
            <a:r>
              <a:rPr lang="en-US" altLang="ko-KR" dirty="0" err="1">
                <a:solidFill>
                  <a:schemeClr val="tx1"/>
                </a:solidFill>
                <a:latin typeface="Courier New" panose="02070309020205020404" pitchFamily="49" charset="0"/>
                <a:cs typeface="Courier New" panose="02070309020205020404" pitchFamily="49" charset="0"/>
              </a:rPr>
              <a:t>set.seed</a:t>
            </a:r>
            <a:r>
              <a:rPr lang="en-US" altLang="ko-KR" dirty="0">
                <a:solidFill>
                  <a:schemeClr val="tx1"/>
                </a:solidFill>
                <a:latin typeface="Courier New" panose="02070309020205020404" pitchFamily="49" charset="0"/>
                <a:cs typeface="Courier New" panose="02070309020205020404" pitchFamily="49" charset="0"/>
              </a:rPr>
              <a:t>(1234)</a:t>
            </a:r>
            <a:endParaRPr lang="en-US" dirty="0">
              <a:solidFill>
                <a:schemeClr val="tx1"/>
              </a:solidFill>
              <a:latin typeface="Courier New" panose="02070309020205020404" pitchFamily="49" charset="0"/>
              <a:cs typeface="Courier New" panose="02070309020205020404" pitchFamily="49" charset="0"/>
            </a:endParaRPr>
          </a:p>
        </p:txBody>
      </p:sp>
      <p:sp>
        <p:nvSpPr>
          <p:cNvPr id="3" name="TextBox 2">
            <a:extLst>
              <a:ext uri="{FF2B5EF4-FFF2-40B4-BE49-F238E27FC236}">
                <a16:creationId xmlns:a16="http://schemas.microsoft.com/office/drawing/2014/main" id="{3C0933FE-5B16-4BD0-66A2-579BF0303EBB}"/>
              </a:ext>
            </a:extLst>
          </p:cNvPr>
          <p:cNvSpPr txBox="1"/>
          <p:nvPr/>
        </p:nvSpPr>
        <p:spPr>
          <a:xfrm>
            <a:off x="410817" y="0"/>
            <a:ext cx="976549" cy="292388"/>
          </a:xfrm>
          <a:prstGeom prst="rect">
            <a:avLst/>
          </a:prstGeom>
          <a:noFill/>
        </p:spPr>
        <p:txBody>
          <a:bodyPr wrap="none" rtlCol="0">
            <a:spAutoFit/>
          </a:bodyPr>
          <a:lstStyle/>
          <a:p>
            <a:r>
              <a:rPr lang="en-KR" sz="1300" b="1" dirty="0"/>
              <a:t>Load data</a:t>
            </a:r>
          </a:p>
        </p:txBody>
      </p:sp>
      <p:sp>
        <p:nvSpPr>
          <p:cNvPr id="7" name="TextBox 6">
            <a:extLst>
              <a:ext uri="{FF2B5EF4-FFF2-40B4-BE49-F238E27FC236}">
                <a16:creationId xmlns:a16="http://schemas.microsoft.com/office/drawing/2014/main" id="{ED578652-9171-8FD8-BFBD-10C7D99CAE06}"/>
              </a:ext>
            </a:extLst>
          </p:cNvPr>
          <p:cNvSpPr txBox="1"/>
          <p:nvPr/>
        </p:nvSpPr>
        <p:spPr>
          <a:xfrm>
            <a:off x="2323841" y="0"/>
            <a:ext cx="1252266" cy="292388"/>
          </a:xfrm>
          <a:prstGeom prst="rect">
            <a:avLst/>
          </a:prstGeom>
          <a:noFill/>
        </p:spPr>
        <p:txBody>
          <a:bodyPr wrap="none" rtlCol="0">
            <a:spAutoFit/>
          </a:bodyPr>
          <a:lstStyle/>
          <a:p>
            <a:r>
              <a:rPr lang="en-US" sz="1300">
                <a:solidFill>
                  <a:schemeClr val="bg1">
                    <a:lumMod val="85000"/>
                  </a:schemeClr>
                </a:solidFill>
              </a:rPr>
              <a:t>Preprocessing</a:t>
            </a:r>
            <a:endParaRPr lang="en-KR" sz="1300" dirty="0">
              <a:solidFill>
                <a:schemeClr val="bg1">
                  <a:lumMod val="85000"/>
                </a:schemeClr>
              </a:solidFill>
            </a:endParaRPr>
          </a:p>
        </p:txBody>
      </p:sp>
      <p:sp>
        <p:nvSpPr>
          <p:cNvPr id="8" name="TextBox 7">
            <a:extLst>
              <a:ext uri="{FF2B5EF4-FFF2-40B4-BE49-F238E27FC236}">
                <a16:creationId xmlns:a16="http://schemas.microsoft.com/office/drawing/2014/main" id="{AF6A3449-C9C3-82CB-54DC-2A95212AE031}"/>
              </a:ext>
            </a:extLst>
          </p:cNvPr>
          <p:cNvSpPr txBox="1"/>
          <p:nvPr/>
        </p:nvSpPr>
        <p:spPr>
          <a:xfrm>
            <a:off x="4445167" y="0"/>
            <a:ext cx="3129383" cy="292388"/>
          </a:xfrm>
          <a:prstGeom prst="rect">
            <a:avLst/>
          </a:prstGeom>
          <a:noFill/>
        </p:spPr>
        <p:txBody>
          <a:bodyPr wrap="none" rtlCol="0">
            <a:spAutoFit/>
          </a:bodyPr>
          <a:lstStyle/>
          <a:p>
            <a:r>
              <a:rPr lang="en-KR" sz="1300">
                <a:solidFill>
                  <a:schemeClr val="bg2">
                    <a:lumMod val="90000"/>
                  </a:schemeClr>
                </a:solidFill>
              </a:rPr>
              <a:t>Feature selection</a:t>
            </a:r>
            <a:r>
              <a:rPr lang="en-US" sz="1300">
                <a:solidFill>
                  <a:schemeClr val="bg2">
                    <a:lumMod val="90000"/>
                  </a:schemeClr>
                </a:solidFill>
              </a:rPr>
              <a:t> / Dimension reduction</a:t>
            </a:r>
            <a:endParaRPr lang="en-KR" sz="1300" dirty="0">
              <a:solidFill>
                <a:schemeClr val="bg2">
                  <a:lumMod val="90000"/>
                </a:schemeClr>
              </a:solidFill>
            </a:endParaRPr>
          </a:p>
        </p:txBody>
      </p:sp>
      <p:sp>
        <p:nvSpPr>
          <p:cNvPr id="9" name="TextBox 8">
            <a:extLst>
              <a:ext uri="{FF2B5EF4-FFF2-40B4-BE49-F238E27FC236}">
                <a16:creationId xmlns:a16="http://schemas.microsoft.com/office/drawing/2014/main" id="{137CE288-7635-C1C8-240B-363D79A78C80}"/>
              </a:ext>
            </a:extLst>
          </p:cNvPr>
          <p:cNvSpPr txBox="1"/>
          <p:nvPr/>
        </p:nvSpPr>
        <p:spPr>
          <a:xfrm>
            <a:off x="8632008" y="0"/>
            <a:ext cx="936475" cy="292388"/>
          </a:xfrm>
          <a:prstGeom prst="rect">
            <a:avLst/>
          </a:prstGeom>
          <a:noFill/>
        </p:spPr>
        <p:txBody>
          <a:bodyPr wrap="none" rtlCol="0">
            <a:spAutoFit/>
          </a:bodyPr>
          <a:lstStyle/>
          <a:p>
            <a:r>
              <a:rPr lang="en-KR" sz="1300" dirty="0">
                <a:solidFill>
                  <a:schemeClr val="bg1">
                    <a:lumMod val="85000"/>
                  </a:schemeClr>
                </a:solidFill>
              </a:rPr>
              <a:t>Clustering</a:t>
            </a:r>
          </a:p>
        </p:txBody>
      </p:sp>
      <p:sp>
        <p:nvSpPr>
          <p:cNvPr id="12" name="TextBox 11">
            <a:extLst>
              <a:ext uri="{FF2B5EF4-FFF2-40B4-BE49-F238E27FC236}">
                <a16:creationId xmlns:a16="http://schemas.microsoft.com/office/drawing/2014/main" id="{EED80899-568A-82C3-A629-110003B83F45}"/>
              </a:ext>
            </a:extLst>
          </p:cNvPr>
          <p:cNvSpPr txBox="1"/>
          <p:nvPr/>
        </p:nvSpPr>
        <p:spPr>
          <a:xfrm>
            <a:off x="10625941" y="0"/>
            <a:ext cx="982961" cy="292388"/>
          </a:xfrm>
          <a:prstGeom prst="rect">
            <a:avLst/>
          </a:prstGeom>
          <a:noFill/>
        </p:spPr>
        <p:txBody>
          <a:bodyPr wrap="none" rtlCol="0">
            <a:spAutoFit/>
          </a:bodyPr>
          <a:lstStyle/>
          <a:p>
            <a:r>
              <a:rPr lang="en-US" sz="1300">
                <a:solidFill>
                  <a:schemeClr val="bg1">
                    <a:lumMod val="85000"/>
                  </a:schemeClr>
                </a:solidFill>
              </a:rPr>
              <a:t>Annotation</a:t>
            </a:r>
            <a:endParaRPr lang="en-KR" sz="1300" dirty="0">
              <a:solidFill>
                <a:schemeClr val="bg1">
                  <a:lumMod val="85000"/>
                </a:schemeClr>
              </a:solidFill>
            </a:endParaRPr>
          </a:p>
        </p:txBody>
      </p:sp>
      <p:cxnSp>
        <p:nvCxnSpPr>
          <p:cNvPr id="13" name="Straight Connector 17">
            <a:extLst>
              <a:ext uri="{FF2B5EF4-FFF2-40B4-BE49-F238E27FC236}">
                <a16:creationId xmlns:a16="http://schemas.microsoft.com/office/drawing/2014/main" id="{F959C65C-18FE-29AE-9C54-01A894165228}"/>
              </a:ext>
            </a:extLst>
          </p:cNvPr>
          <p:cNvCxnSpPr>
            <a:stCxn id="3" idx="3"/>
            <a:endCxn id="7" idx="1"/>
          </p:cNvCxnSpPr>
          <p:nvPr/>
        </p:nvCxnSpPr>
        <p:spPr>
          <a:xfrm>
            <a:off x="1387366" y="146194"/>
            <a:ext cx="936475"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9">
            <a:extLst>
              <a:ext uri="{FF2B5EF4-FFF2-40B4-BE49-F238E27FC236}">
                <a16:creationId xmlns:a16="http://schemas.microsoft.com/office/drawing/2014/main" id="{55B72E9C-3FE0-43CE-CB1A-C2D840F69AC2}"/>
              </a:ext>
            </a:extLst>
          </p:cNvPr>
          <p:cNvCxnSpPr>
            <a:cxnSpLocks/>
            <a:stCxn id="8" idx="3"/>
            <a:endCxn id="9" idx="1"/>
          </p:cNvCxnSpPr>
          <p:nvPr/>
        </p:nvCxnSpPr>
        <p:spPr>
          <a:xfrm>
            <a:off x="7574550"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0">
            <a:extLst>
              <a:ext uri="{FF2B5EF4-FFF2-40B4-BE49-F238E27FC236}">
                <a16:creationId xmlns:a16="http://schemas.microsoft.com/office/drawing/2014/main" id="{EF0636F5-6848-2836-7576-8CC755C91B38}"/>
              </a:ext>
            </a:extLst>
          </p:cNvPr>
          <p:cNvCxnSpPr>
            <a:cxnSpLocks/>
            <a:stCxn id="9" idx="3"/>
            <a:endCxn id="12" idx="1"/>
          </p:cNvCxnSpPr>
          <p:nvPr/>
        </p:nvCxnSpPr>
        <p:spPr>
          <a:xfrm>
            <a:off x="9568483"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2">
            <a:extLst>
              <a:ext uri="{FF2B5EF4-FFF2-40B4-BE49-F238E27FC236}">
                <a16:creationId xmlns:a16="http://schemas.microsoft.com/office/drawing/2014/main" id="{AD839FE2-CF94-973D-3160-7CAA77868893}"/>
              </a:ext>
            </a:extLst>
          </p:cNvPr>
          <p:cNvCxnSpPr>
            <a:cxnSpLocks/>
            <a:stCxn id="7" idx="3"/>
            <a:endCxn id="8" idx="1"/>
          </p:cNvCxnSpPr>
          <p:nvPr/>
        </p:nvCxnSpPr>
        <p:spPr>
          <a:xfrm>
            <a:off x="3576107" y="146194"/>
            <a:ext cx="86906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1085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a:t>Load dataset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23</a:t>
            </a:fld>
            <a:endParaRPr lang="en-KR" dirty="0"/>
          </a:p>
        </p:txBody>
      </p:sp>
      <p:sp>
        <p:nvSpPr>
          <p:cNvPr id="11" name="Rectangle 10">
            <a:extLst>
              <a:ext uri="{FF2B5EF4-FFF2-40B4-BE49-F238E27FC236}">
                <a16:creationId xmlns:a16="http://schemas.microsoft.com/office/drawing/2014/main" id="{6E403822-5378-A145-A097-6267BC6E9CA1}"/>
              </a:ext>
            </a:extLst>
          </p:cNvPr>
          <p:cNvSpPr/>
          <p:nvPr/>
        </p:nvSpPr>
        <p:spPr>
          <a:xfrm>
            <a:off x="5463082" y="3647661"/>
            <a:ext cx="6728917" cy="461665"/>
          </a:xfrm>
          <a:prstGeom prst="rect">
            <a:avLst/>
          </a:prstGeom>
        </p:spPr>
        <p:txBody>
          <a:bodyPr wrap="square">
            <a:spAutoFit/>
          </a:bodyPr>
          <a:lstStyle/>
          <a:p>
            <a:pPr marL="285750" indent="-285750">
              <a:buFont typeface="Arial" panose="020B0604020202020204" pitchFamily="34" charset="0"/>
              <a:buChar char="•"/>
            </a:pPr>
            <a:endParaRPr lang="en-US" sz="2400" dirty="0"/>
          </a:p>
        </p:txBody>
      </p:sp>
      <p:grpSp>
        <p:nvGrpSpPr>
          <p:cNvPr id="3" name="Group 2">
            <a:extLst>
              <a:ext uri="{FF2B5EF4-FFF2-40B4-BE49-F238E27FC236}">
                <a16:creationId xmlns:a16="http://schemas.microsoft.com/office/drawing/2014/main" id="{7972CFA2-2937-644B-972B-7730A9B79882}"/>
              </a:ext>
            </a:extLst>
          </p:cNvPr>
          <p:cNvGrpSpPr/>
          <p:nvPr/>
        </p:nvGrpSpPr>
        <p:grpSpPr>
          <a:xfrm>
            <a:off x="410817" y="1400400"/>
            <a:ext cx="11106418" cy="3060763"/>
            <a:chOff x="459049" y="1305064"/>
            <a:chExt cx="11106418" cy="3060763"/>
          </a:xfrm>
        </p:grpSpPr>
        <p:sp>
          <p:nvSpPr>
            <p:cNvPr id="10" name="직사각형 5">
              <a:extLst>
                <a:ext uri="{FF2B5EF4-FFF2-40B4-BE49-F238E27FC236}">
                  <a16:creationId xmlns:a16="http://schemas.microsoft.com/office/drawing/2014/main" id="{0CEFC34F-82EE-A647-A7B0-C823B13F2B3B}"/>
                </a:ext>
              </a:extLst>
            </p:cNvPr>
            <p:cNvSpPr/>
            <p:nvPr/>
          </p:nvSpPr>
          <p:spPr>
            <a:xfrm>
              <a:off x="459049" y="1754634"/>
              <a:ext cx="11106418" cy="26111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ourier New" panose="02070309020205020404" pitchFamily="49" charset="0"/>
                  <a:cs typeface="Courier New" panose="02070309020205020404" pitchFamily="49" charset="0"/>
                </a:rPr>
                <a:t>melanoma = </a:t>
              </a:r>
              <a:r>
                <a:rPr lang="en-US" sz="2400" dirty="0" err="1">
                  <a:solidFill>
                    <a:schemeClr val="tx1"/>
                  </a:solidFill>
                  <a:latin typeface="Courier New" panose="02070309020205020404" pitchFamily="49" charset="0"/>
                  <a:cs typeface="Courier New" panose="02070309020205020404" pitchFamily="49" charset="0"/>
                </a:rPr>
                <a:t>getRDS</a:t>
              </a:r>
              <a:r>
                <a:rPr lang="en-US" sz="2400" dirty="0">
                  <a:solidFill>
                    <a:schemeClr val="tx1"/>
                  </a:solidFill>
                  <a:latin typeface="Courier New" panose="02070309020205020404" pitchFamily="49" charset="0"/>
                  <a:cs typeface="Courier New" panose="02070309020205020404" pitchFamily="49" charset="0"/>
                </a:rPr>
                <a:t>(dataset="2018_thrane_melanoma", sample="ST_mel1_rep2")</a:t>
              </a:r>
            </a:p>
            <a:p>
              <a:endParaRPr lang="en-US" sz="24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mj-lt"/>
                  <a:cs typeface="Courier New" panose="02070309020205020404" pitchFamily="49" charset="0"/>
                </a:rPr>
                <a:t>same with</a:t>
              </a:r>
            </a:p>
            <a:p>
              <a:r>
                <a:rPr lang="en-US" sz="2400" dirty="0">
                  <a:solidFill>
                    <a:schemeClr val="tx1"/>
                  </a:solidFill>
                  <a:latin typeface="Courier New" panose="02070309020205020404" pitchFamily="49" charset="0"/>
                  <a:cs typeface="Courier New" panose="02070309020205020404" pitchFamily="49" charset="0"/>
                </a:rPr>
                <a:t>melanoma &lt;- </a:t>
              </a:r>
              <a:r>
                <a:rPr lang="en-US" sz="2400" dirty="0" err="1">
                  <a:solidFill>
                    <a:schemeClr val="tx1"/>
                  </a:solidFill>
                  <a:latin typeface="Courier New" panose="02070309020205020404" pitchFamily="49" charset="0"/>
                  <a:cs typeface="Courier New" panose="02070309020205020404" pitchFamily="49" charset="0"/>
                </a:rPr>
                <a:t>getRDS</a:t>
              </a:r>
              <a:r>
                <a:rPr lang="en-US" sz="2400" dirty="0">
                  <a:solidFill>
                    <a:schemeClr val="tx1"/>
                  </a:solidFill>
                  <a:latin typeface="Courier New" panose="02070309020205020404" pitchFamily="49" charset="0"/>
                  <a:cs typeface="Courier New" panose="02070309020205020404" pitchFamily="49" charset="0"/>
                </a:rPr>
                <a:t>(dataset="2018_thrane_melanoma", sample="ST_mel1_rep2")</a:t>
              </a:r>
            </a:p>
          </p:txBody>
        </p:sp>
        <p:sp>
          <p:nvSpPr>
            <p:cNvPr id="9" name="Rectangle 8">
              <a:extLst>
                <a:ext uri="{FF2B5EF4-FFF2-40B4-BE49-F238E27FC236}">
                  <a16:creationId xmlns:a16="http://schemas.microsoft.com/office/drawing/2014/main" id="{E2A51D32-9D96-DE4A-A193-2A1C50D8B2C7}"/>
                </a:ext>
              </a:extLst>
            </p:cNvPr>
            <p:cNvSpPr/>
            <p:nvPr/>
          </p:nvSpPr>
          <p:spPr>
            <a:xfrm>
              <a:off x="459049" y="1305064"/>
              <a:ext cx="3294492" cy="461665"/>
            </a:xfrm>
            <a:prstGeom prst="rect">
              <a:avLst/>
            </a:prstGeom>
          </p:spPr>
          <p:txBody>
            <a:bodyPr wrap="none">
              <a:spAutoFit/>
            </a:bodyPr>
            <a:lstStyle/>
            <a:p>
              <a:r>
                <a:rPr lang="en-US" sz="2400" b="1"/>
                <a:t>Load prebuilt dataset</a:t>
              </a:r>
              <a:endParaRPr lang="en-US" sz="2400" b="1" dirty="0"/>
            </a:p>
          </p:txBody>
        </p:sp>
      </p:grpSp>
      <p:sp>
        <p:nvSpPr>
          <p:cNvPr id="8" name="TextBox 7">
            <a:extLst>
              <a:ext uri="{FF2B5EF4-FFF2-40B4-BE49-F238E27FC236}">
                <a16:creationId xmlns:a16="http://schemas.microsoft.com/office/drawing/2014/main" id="{812023A8-7800-4332-D252-A82D6F9AC4A4}"/>
              </a:ext>
            </a:extLst>
          </p:cNvPr>
          <p:cNvSpPr txBox="1"/>
          <p:nvPr/>
        </p:nvSpPr>
        <p:spPr>
          <a:xfrm>
            <a:off x="410817" y="0"/>
            <a:ext cx="976549" cy="292388"/>
          </a:xfrm>
          <a:prstGeom prst="rect">
            <a:avLst/>
          </a:prstGeom>
          <a:noFill/>
        </p:spPr>
        <p:txBody>
          <a:bodyPr wrap="none" rtlCol="0">
            <a:spAutoFit/>
          </a:bodyPr>
          <a:lstStyle/>
          <a:p>
            <a:r>
              <a:rPr lang="en-KR" sz="1300" b="1" dirty="0"/>
              <a:t>Load data</a:t>
            </a:r>
          </a:p>
        </p:txBody>
      </p:sp>
      <p:sp>
        <p:nvSpPr>
          <p:cNvPr id="25" name="TextBox 24">
            <a:extLst>
              <a:ext uri="{FF2B5EF4-FFF2-40B4-BE49-F238E27FC236}">
                <a16:creationId xmlns:a16="http://schemas.microsoft.com/office/drawing/2014/main" id="{37FF7A01-4702-F866-3C49-27DDECA81F35}"/>
              </a:ext>
            </a:extLst>
          </p:cNvPr>
          <p:cNvSpPr txBox="1"/>
          <p:nvPr/>
        </p:nvSpPr>
        <p:spPr>
          <a:xfrm>
            <a:off x="2323841" y="0"/>
            <a:ext cx="1252266" cy="292388"/>
          </a:xfrm>
          <a:prstGeom prst="rect">
            <a:avLst/>
          </a:prstGeom>
          <a:noFill/>
        </p:spPr>
        <p:txBody>
          <a:bodyPr wrap="none" rtlCol="0">
            <a:spAutoFit/>
          </a:bodyPr>
          <a:lstStyle/>
          <a:p>
            <a:r>
              <a:rPr lang="en-US" sz="1300">
                <a:solidFill>
                  <a:schemeClr val="bg1">
                    <a:lumMod val="85000"/>
                  </a:schemeClr>
                </a:solidFill>
              </a:rPr>
              <a:t>Preprocessing</a:t>
            </a:r>
            <a:endParaRPr lang="en-KR" sz="1300" dirty="0">
              <a:solidFill>
                <a:schemeClr val="bg1">
                  <a:lumMod val="85000"/>
                </a:schemeClr>
              </a:solidFill>
            </a:endParaRPr>
          </a:p>
        </p:txBody>
      </p:sp>
      <p:sp>
        <p:nvSpPr>
          <p:cNvPr id="26" name="TextBox 25">
            <a:extLst>
              <a:ext uri="{FF2B5EF4-FFF2-40B4-BE49-F238E27FC236}">
                <a16:creationId xmlns:a16="http://schemas.microsoft.com/office/drawing/2014/main" id="{EBA5464A-9651-A693-B2CA-25E93FB97EF7}"/>
              </a:ext>
            </a:extLst>
          </p:cNvPr>
          <p:cNvSpPr txBox="1"/>
          <p:nvPr/>
        </p:nvSpPr>
        <p:spPr>
          <a:xfrm>
            <a:off x="4445167" y="0"/>
            <a:ext cx="3129383" cy="292388"/>
          </a:xfrm>
          <a:prstGeom prst="rect">
            <a:avLst/>
          </a:prstGeom>
          <a:noFill/>
        </p:spPr>
        <p:txBody>
          <a:bodyPr wrap="none" rtlCol="0">
            <a:spAutoFit/>
          </a:bodyPr>
          <a:lstStyle/>
          <a:p>
            <a:r>
              <a:rPr lang="en-KR" sz="1300">
                <a:solidFill>
                  <a:schemeClr val="bg2">
                    <a:lumMod val="90000"/>
                  </a:schemeClr>
                </a:solidFill>
              </a:rPr>
              <a:t>Feature selection</a:t>
            </a:r>
            <a:r>
              <a:rPr lang="en-US" sz="1300">
                <a:solidFill>
                  <a:schemeClr val="bg2">
                    <a:lumMod val="90000"/>
                  </a:schemeClr>
                </a:solidFill>
              </a:rPr>
              <a:t> / Dimension reduction</a:t>
            </a:r>
            <a:endParaRPr lang="en-KR" sz="1300" dirty="0">
              <a:solidFill>
                <a:schemeClr val="bg2">
                  <a:lumMod val="90000"/>
                </a:schemeClr>
              </a:solidFill>
            </a:endParaRPr>
          </a:p>
        </p:txBody>
      </p:sp>
      <p:sp>
        <p:nvSpPr>
          <p:cNvPr id="27" name="TextBox 26">
            <a:extLst>
              <a:ext uri="{FF2B5EF4-FFF2-40B4-BE49-F238E27FC236}">
                <a16:creationId xmlns:a16="http://schemas.microsoft.com/office/drawing/2014/main" id="{33AA5BB2-9D3A-596B-1072-59134E8EE320}"/>
              </a:ext>
            </a:extLst>
          </p:cNvPr>
          <p:cNvSpPr txBox="1"/>
          <p:nvPr/>
        </p:nvSpPr>
        <p:spPr>
          <a:xfrm>
            <a:off x="8632008" y="0"/>
            <a:ext cx="936475" cy="292388"/>
          </a:xfrm>
          <a:prstGeom prst="rect">
            <a:avLst/>
          </a:prstGeom>
          <a:noFill/>
        </p:spPr>
        <p:txBody>
          <a:bodyPr wrap="none" rtlCol="0">
            <a:spAutoFit/>
          </a:bodyPr>
          <a:lstStyle/>
          <a:p>
            <a:r>
              <a:rPr lang="en-KR" sz="1300" dirty="0">
                <a:solidFill>
                  <a:schemeClr val="bg1">
                    <a:lumMod val="85000"/>
                  </a:schemeClr>
                </a:solidFill>
              </a:rPr>
              <a:t>Clustering</a:t>
            </a:r>
          </a:p>
        </p:txBody>
      </p:sp>
      <p:sp>
        <p:nvSpPr>
          <p:cNvPr id="28" name="TextBox 27">
            <a:extLst>
              <a:ext uri="{FF2B5EF4-FFF2-40B4-BE49-F238E27FC236}">
                <a16:creationId xmlns:a16="http://schemas.microsoft.com/office/drawing/2014/main" id="{BB5895E1-6CF0-0DDA-ABCC-7D660F3276AA}"/>
              </a:ext>
            </a:extLst>
          </p:cNvPr>
          <p:cNvSpPr txBox="1"/>
          <p:nvPr/>
        </p:nvSpPr>
        <p:spPr>
          <a:xfrm>
            <a:off x="10625941" y="0"/>
            <a:ext cx="982961" cy="292388"/>
          </a:xfrm>
          <a:prstGeom prst="rect">
            <a:avLst/>
          </a:prstGeom>
          <a:noFill/>
        </p:spPr>
        <p:txBody>
          <a:bodyPr wrap="none" rtlCol="0">
            <a:spAutoFit/>
          </a:bodyPr>
          <a:lstStyle/>
          <a:p>
            <a:r>
              <a:rPr lang="en-US" sz="1300">
                <a:solidFill>
                  <a:schemeClr val="bg1">
                    <a:lumMod val="85000"/>
                  </a:schemeClr>
                </a:solidFill>
              </a:rPr>
              <a:t>Annotation</a:t>
            </a:r>
            <a:endParaRPr lang="en-KR" sz="1300" dirty="0">
              <a:solidFill>
                <a:schemeClr val="bg1">
                  <a:lumMod val="85000"/>
                </a:schemeClr>
              </a:solidFill>
            </a:endParaRPr>
          </a:p>
        </p:txBody>
      </p:sp>
      <p:cxnSp>
        <p:nvCxnSpPr>
          <p:cNvPr id="29" name="Straight Connector 17">
            <a:extLst>
              <a:ext uri="{FF2B5EF4-FFF2-40B4-BE49-F238E27FC236}">
                <a16:creationId xmlns:a16="http://schemas.microsoft.com/office/drawing/2014/main" id="{FB45EBC6-3599-B141-7EA8-24BB473CFFAF}"/>
              </a:ext>
            </a:extLst>
          </p:cNvPr>
          <p:cNvCxnSpPr>
            <a:stCxn id="8" idx="3"/>
            <a:endCxn id="25" idx="1"/>
          </p:cNvCxnSpPr>
          <p:nvPr/>
        </p:nvCxnSpPr>
        <p:spPr>
          <a:xfrm>
            <a:off x="1387366" y="146194"/>
            <a:ext cx="936475"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19">
            <a:extLst>
              <a:ext uri="{FF2B5EF4-FFF2-40B4-BE49-F238E27FC236}">
                <a16:creationId xmlns:a16="http://schemas.microsoft.com/office/drawing/2014/main" id="{F7BF8E47-A476-74C4-8A01-8AC8777D08B7}"/>
              </a:ext>
            </a:extLst>
          </p:cNvPr>
          <p:cNvCxnSpPr>
            <a:cxnSpLocks/>
            <a:stCxn id="26" idx="3"/>
            <a:endCxn id="27" idx="1"/>
          </p:cNvCxnSpPr>
          <p:nvPr/>
        </p:nvCxnSpPr>
        <p:spPr>
          <a:xfrm>
            <a:off x="7574550"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20">
            <a:extLst>
              <a:ext uri="{FF2B5EF4-FFF2-40B4-BE49-F238E27FC236}">
                <a16:creationId xmlns:a16="http://schemas.microsoft.com/office/drawing/2014/main" id="{5051A669-4E9C-4B89-A273-76244B0C6B03}"/>
              </a:ext>
            </a:extLst>
          </p:cNvPr>
          <p:cNvCxnSpPr>
            <a:cxnSpLocks/>
            <a:stCxn id="27" idx="3"/>
            <a:endCxn id="28" idx="1"/>
          </p:cNvCxnSpPr>
          <p:nvPr/>
        </p:nvCxnSpPr>
        <p:spPr>
          <a:xfrm>
            <a:off x="9568483"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22">
            <a:extLst>
              <a:ext uri="{FF2B5EF4-FFF2-40B4-BE49-F238E27FC236}">
                <a16:creationId xmlns:a16="http://schemas.microsoft.com/office/drawing/2014/main" id="{94B1DA89-F09A-AA72-978F-DA0E9D00EB0A}"/>
              </a:ext>
            </a:extLst>
          </p:cNvPr>
          <p:cNvCxnSpPr>
            <a:cxnSpLocks/>
            <a:stCxn id="25" idx="3"/>
            <a:endCxn id="26" idx="1"/>
          </p:cNvCxnSpPr>
          <p:nvPr/>
        </p:nvCxnSpPr>
        <p:spPr>
          <a:xfrm>
            <a:off x="3576107" y="146194"/>
            <a:ext cx="86906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0936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Explore our data – Overall data</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24</a:t>
            </a:fld>
            <a:endParaRPr lang="en-KR" dirty="0"/>
          </a:p>
        </p:txBody>
      </p:sp>
      <p:sp>
        <p:nvSpPr>
          <p:cNvPr id="11" name="Rectangle 10">
            <a:extLst>
              <a:ext uri="{FF2B5EF4-FFF2-40B4-BE49-F238E27FC236}">
                <a16:creationId xmlns:a16="http://schemas.microsoft.com/office/drawing/2014/main" id="{6E403822-5378-A145-A097-6267BC6E9CA1}"/>
              </a:ext>
            </a:extLst>
          </p:cNvPr>
          <p:cNvSpPr/>
          <p:nvPr/>
        </p:nvSpPr>
        <p:spPr>
          <a:xfrm>
            <a:off x="5463082" y="3647661"/>
            <a:ext cx="6728917" cy="461665"/>
          </a:xfrm>
          <a:prstGeom prst="rect">
            <a:avLst/>
          </a:prstGeom>
        </p:spPr>
        <p:txBody>
          <a:bodyPr wrap="square">
            <a:spAutoFit/>
          </a:bodyPr>
          <a:lstStyle/>
          <a:p>
            <a:pPr marL="285750" indent="-285750">
              <a:buFont typeface="Arial" panose="020B0604020202020204" pitchFamily="34" charset="0"/>
              <a:buChar char="•"/>
            </a:pPr>
            <a:endParaRPr lang="en-US" sz="2400" dirty="0"/>
          </a:p>
        </p:txBody>
      </p:sp>
      <p:grpSp>
        <p:nvGrpSpPr>
          <p:cNvPr id="3" name="Group 2">
            <a:extLst>
              <a:ext uri="{FF2B5EF4-FFF2-40B4-BE49-F238E27FC236}">
                <a16:creationId xmlns:a16="http://schemas.microsoft.com/office/drawing/2014/main" id="{7972CFA2-2937-644B-972B-7730A9B79882}"/>
              </a:ext>
            </a:extLst>
          </p:cNvPr>
          <p:cNvGrpSpPr/>
          <p:nvPr/>
        </p:nvGrpSpPr>
        <p:grpSpPr>
          <a:xfrm>
            <a:off x="410817" y="1400400"/>
            <a:ext cx="4264996" cy="995667"/>
            <a:chOff x="459049" y="1305064"/>
            <a:chExt cx="4264996" cy="995667"/>
          </a:xfrm>
        </p:grpSpPr>
        <p:sp>
          <p:nvSpPr>
            <p:cNvPr id="10" name="직사각형 5">
              <a:extLst>
                <a:ext uri="{FF2B5EF4-FFF2-40B4-BE49-F238E27FC236}">
                  <a16:creationId xmlns:a16="http://schemas.microsoft.com/office/drawing/2014/main" id="{0CEFC34F-82EE-A647-A7B0-C823B13F2B3B}"/>
                </a:ext>
              </a:extLst>
            </p:cNvPr>
            <p:cNvSpPr/>
            <p:nvPr/>
          </p:nvSpPr>
          <p:spPr>
            <a:xfrm>
              <a:off x="459049" y="1754635"/>
              <a:ext cx="4264996" cy="5460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400" dirty="0">
                  <a:solidFill>
                    <a:schemeClr val="tx1"/>
                  </a:solidFill>
                  <a:latin typeface="Courier New" panose="02070309020205020404" pitchFamily="49" charset="0"/>
                  <a:cs typeface="Courier New" panose="02070309020205020404" pitchFamily="49" charset="0"/>
                </a:rPr>
                <a:t>melanoma</a:t>
              </a:r>
              <a:endParaRPr lang="en-US" sz="2400" dirty="0">
                <a:solidFill>
                  <a:schemeClr val="tx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E2A51D32-9D96-DE4A-A193-2A1C50D8B2C7}"/>
                </a:ext>
              </a:extLst>
            </p:cNvPr>
            <p:cNvSpPr/>
            <p:nvPr/>
          </p:nvSpPr>
          <p:spPr>
            <a:xfrm>
              <a:off x="459049" y="1305064"/>
              <a:ext cx="3108543" cy="461665"/>
            </a:xfrm>
            <a:prstGeom prst="rect">
              <a:avLst/>
            </a:prstGeom>
          </p:spPr>
          <p:txBody>
            <a:bodyPr wrap="none">
              <a:spAutoFit/>
            </a:bodyPr>
            <a:lstStyle/>
            <a:p>
              <a:r>
                <a:rPr lang="en-US" sz="2400" b="1" dirty="0"/>
                <a:t>Explore overall data</a:t>
              </a:r>
            </a:p>
          </p:txBody>
        </p:sp>
      </p:grpSp>
      <p:grpSp>
        <p:nvGrpSpPr>
          <p:cNvPr id="37" name="그룹 36">
            <a:extLst>
              <a:ext uri="{FF2B5EF4-FFF2-40B4-BE49-F238E27FC236}">
                <a16:creationId xmlns:a16="http://schemas.microsoft.com/office/drawing/2014/main" id="{E3190EA8-157D-2FAD-4550-FBCC93B9E378}"/>
              </a:ext>
            </a:extLst>
          </p:cNvPr>
          <p:cNvGrpSpPr/>
          <p:nvPr/>
        </p:nvGrpSpPr>
        <p:grpSpPr>
          <a:xfrm>
            <a:off x="4989706" y="1848115"/>
            <a:ext cx="6791477" cy="3161769"/>
            <a:chOff x="521435" y="2845638"/>
            <a:chExt cx="7061620" cy="3287534"/>
          </a:xfrm>
        </p:grpSpPr>
        <p:pic>
          <p:nvPicPr>
            <p:cNvPr id="35" name="그림 34">
              <a:extLst>
                <a:ext uri="{FF2B5EF4-FFF2-40B4-BE49-F238E27FC236}">
                  <a16:creationId xmlns:a16="http://schemas.microsoft.com/office/drawing/2014/main" id="{A7A89766-0389-5BA6-F791-4D0D5240DD5A}"/>
                </a:ext>
              </a:extLst>
            </p:cNvPr>
            <p:cNvPicPr>
              <a:picLocks noChangeAspect="1"/>
            </p:cNvPicPr>
            <p:nvPr/>
          </p:nvPicPr>
          <p:blipFill>
            <a:blip r:embed="rId2"/>
            <a:stretch>
              <a:fillRect/>
            </a:stretch>
          </p:blipFill>
          <p:spPr>
            <a:xfrm>
              <a:off x="521435" y="2845638"/>
              <a:ext cx="7061620" cy="3287534"/>
            </a:xfrm>
            <a:prstGeom prst="rect">
              <a:avLst/>
            </a:prstGeom>
          </p:spPr>
        </p:pic>
        <p:sp>
          <p:nvSpPr>
            <p:cNvPr id="32" name="직사각형 31">
              <a:extLst>
                <a:ext uri="{FF2B5EF4-FFF2-40B4-BE49-F238E27FC236}">
                  <a16:creationId xmlns:a16="http://schemas.microsoft.com/office/drawing/2014/main" id="{8DEBEBEE-8187-5FCF-FD11-E4544BBE9AF9}"/>
                </a:ext>
              </a:extLst>
            </p:cNvPr>
            <p:cNvSpPr/>
            <p:nvPr/>
          </p:nvSpPr>
          <p:spPr>
            <a:xfrm>
              <a:off x="3136610" y="3953164"/>
              <a:ext cx="1324553" cy="288510"/>
            </a:xfrm>
            <a:prstGeom prst="rect">
              <a:avLst/>
            </a:prstGeom>
            <a:solidFill>
              <a:schemeClr val="bg1">
                <a:lumMod val="6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A744475F-EF03-3FD9-B971-F2096F4EBA07}"/>
                </a:ext>
              </a:extLst>
            </p:cNvPr>
            <p:cNvSpPr/>
            <p:nvPr/>
          </p:nvSpPr>
          <p:spPr>
            <a:xfrm>
              <a:off x="3316338" y="5320399"/>
              <a:ext cx="648277" cy="288509"/>
            </a:xfrm>
            <a:prstGeom prst="rect">
              <a:avLst/>
            </a:prstGeom>
            <a:solidFill>
              <a:schemeClr val="bg1">
                <a:lumMod val="6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a:extLst>
                <a:ext uri="{FF2B5EF4-FFF2-40B4-BE49-F238E27FC236}">
                  <a16:creationId xmlns:a16="http://schemas.microsoft.com/office/drawing/2014/main" id="{50DD3F0C-31B3-C611-87C8-05A9E5FB62FB}"/>
                </a:ext>
              </a:extLst>
            </p:cNvPr>
            <p:cNvSpPr/>
            <p:nvPr/>
          </p:nvSpPr>
          <p:spPr>
            <a:xfrm>
              <a:off x="5648520" y="4484508"/>
              <a:ext cx="1001662" cy="295107"/>
            </a:xfrm>
            <a:prstGeom prst="rect">
              <a:avLst/>
            </a:prstGeom>
            <a:solidFill>
              <a:schemeClr val="bg1">
                <a:lumMod val="6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0" name="TextBox 39">
            <a:extLst>
              <a:ext uri="{FF2B5EF4-FFF2-40B4-BE49-F238E27FC236}">
                <a16:creationId xmlns:a16="http://schemas.microsoft.com/office/drawing/2014/main" id="{DA07C2BD-8534-3B41-00AC-BA2150FA3641}"/>
              </a:ext>
            </a:extLst>
          </p:cNvPr>
          <p:cNvSpPr txBox="1"/>
          <p:nvPr/>
        </p:nvSpPr>
        <p:spPr>
          <a:xfrm>
            <a:off x="405710" y="2640371"/>
            <a:ext cx="3980146" cy="1477328"/>
          </a:xfrm>
          <a:prstGeom prst="rect">
            <a:avLst/>
          </a:prstGeom>
          <a:noFill/>
        </p:spPr>
        <p:txBody>
          <a:bodyPr wrap="square" rtlCol="0">
            <a:spAutoFit/>
          </a:bodyPr>
          <a:lstStyle/>
          <a:p>
            <a:r>
              <a:rPr lang="en-US" altLang="ko-KR" dirty="0"/>
              <a:t>With your raw data, </a:t>
            </a:r>
            <a:br>
              <a:rPr lang="en-US" altLang="ko-KR" dirty="0"/>
            </a:br>
            <a:r>
              <a:rPr lang="en-US" altLang="ko-KR" dirty="0"/>
              <a:t>gray boxed parts will not appear.</a:t>
            </a:r>
            <a:br>
              <a:rPr lang="en-US" altLang="ko-KR" dirty="0"/>
            </a:br>
            <a:br>
              <a:rPr lang="en-US" altLang="ko-KR" dirty="0"/>
            </a:br>
            <a:r>
              <a:rPr lang="en-US" altLang="ko-KR" dirty="0"/>
              <a:t>These will be added after preprocessing.</a:t>
            </a:r>
            <a:endParaRPr lang="ko-KR" altLang="en-US" dirty="0"/>
          </a:p>
        </p:txBody>
      </p:sp>
      <p:sp>
        <p:nvSpPr>
          <p:cNvPr id="41" name="TextBox 40">
            <a:extLst>
              <a:ext uri="{FF2B5EF4-FFF2-40B4-BE49-F238E27FC236}">
                <a16:creationId xmlns:a16="http://schemas.microsoft.com/office/drawing/2014/main" id="{50F708B3-6F58-10BB-7432-709D798ED86D}"/>
              </a:ext>
            </a:extLst>
          </p:cNvPr>
          <p:cNvSpPr txBox="1"/>
          <p:nvPr/>
        </p:nvSpPr>
        <p:spPr>
          <a:xfrm>
            <a:off x="410817" y="0"/>
            <a:ext cx="976549" cy="292388"/>
          </a:xfrm>
          <a:prstGeom prst="rect">
            <a:avLst/>
          </a:prstGeom>
          <a:noFill/>
        </p:spPr>
        <p:txBody>
          <a:bodyPr wrap="none" rtlCol="0">
            <a:spAutoFit/>
          </a:bodyPr>
          <a:lstStyle/>
          <a:p>
            <a:r>
              <a:rPr lang="en-KR" sz="1300" b="1" dirty="0"/>
              <a:t>Load data</a:t>
            </a:r>
          </a:p>
        </p:txBody>
      </p:sp>
      <p:sp>
        <p:nvSpPr>
          <p:cNvPr id="42" name="TextBox 41">
            <a:extLst>
              <a:ext uri="{FF2B5EF4-FFF2-40B4-BE49-F238E27FC236}">
                <a16:creationId xmlns:a16="http://schemas.microsoft.com/office/drawing/2014/main" id="{D523CB9A-066F-7266-56E0-D82F44D6CE57}"/>
              </a:ext>
            </a:extLst>
          </p:cNvPr>
          <p:cNvSpPr txBox="1"/>
          <p:nvPr/>
        </p:nvSpPr>
        <p:spPr>
          <a:xfrm>
            <a:off x="2323841" y="0"/>
            <a:ext cx="1252266" cy="292388"/>
          </a:xfrm>
          <a:prstGeom prst="rect">
            <a:avLst/>
          </a:prstGeom>
          <a:noFill/>
        </p:spPr>
        <p:txBody>
          <a:bodyPr wrap="none" rtlCol="0">
            <a:spAutoFit/>
          </a:bodyPr>
          <a:lstStyle/>
          <a:p>
            <a:r>
              <a:rPr lang="en-US" sz="1300">
                <a:solidFill>
                  <a:schemeClr val="bg1">
                    <a:lumMod val="85000"/>
                  </a:schemeClr>
                </a:solidFill>
              </a:rPr>
              <a:t>Preprocessing</a:t>
            </a:r>
            <a:endParaRPr lang="en-KR" sz="1300" dirty="0">
              <a:solidFill>
                <a:schemeClr val="bg1">
                  <a:lumMod val="85000"/>
                </a:schemeClr>
              </a:solidFill>
            </a:endParaRPr>
          </a:p>
        </p:txBody>
      </p:sp>
      <p:sp>
        <p:nvSpPr>
          <p:cNvPr id="43" name="TextBox 42">
            <a:extLst>
              <a:ext uri="{FF2B5EF4-FFF2-40B4-BE49-F238E27FC236}">
                <a16:creationId xmlns:a16="http://schemas.microsoft.com/office/drawing/2014/main" id="{AFA17DF3-37EA-D4FE-1D75-29857FC6A3B5}"/>
              </a:ext>
            </a:extLst>
          </p:cNvPr>
          <p:cNvSpPr txBox="1"/>
          <p:nvPr/>
        </p:nvSpPr>
        <p:spPr>
          <a:xfrm>
            <a:off x="4445167" y="0"/>
            <a:ext cx="3129383" cy="292388"/>
          </a:xfrm>
          <a:prstGeom prst="rect">
            <a:avLst/>
          </a:prstGeom>
          <a:noFill/>
        </p:spPr>
        <p:txBody>
          <a:bodyPr wrap="none" rtlCol="0">
            <a:spAutoFit/>
          </a:bodyPr>
          <a:lstStyle/>
          <a:p>
            <a:r>
              <a:rPr lang="en-KR" sz="1300">
                <a:solidFill>
                  <a:schemeClr val="bg2">
                    <a:lumMod val="90000"/>
                  </a:schemeClr>
                </a:solidFill>
              </a:rPr>
              <a:t>Feature selection</a:t>
            </a:r>
            <a:r>
              <a:rPr lang="en-US" sz="1300">
                <a:solidFill>
                  <a:schemeClr val="bg2">
                    <a:lumMod val="90000"/>
                  </a:schemeClr>
                </a:solidFill>
              </a:rPr>
              <a:t> / Dimension reduction</a:t>
            </a:r>
            <a:endParaRPr lang="en-KR" sz="1300" dirty="0">
              <a:solidFill>
                <a:schemeClr val="bg2">
                  <a:lumMod val="90000"/>
                </a:schemeClr>
              </a:solidFill>
            </a:endParaRPr>
          </a:p>
        </p:txBody>
      </p:sp>
      <p:sp>
        <p:nvSpPr>
          <p:cNvPr id="44" name="TextBox 43">
            <a:extLst>
              <a:ext uri="{FF2B5EF4-FFF2-40B4-BE49-F238E27FC236}">
                <a16:creationId xmlns:a16="http://schemas.microsoft.com/office/drawing/2014/main" id="{F9B05694-1080-3496-E941-D61B33D4B68D}"/>
              </a:ext>
            </a:extLst>
          </p:cNvPr>
          <p:cNvSpPr txBox="1"/>
          <p:nvPr/>
        </p:nvSpPr>
        <p:spPr>
          <a:xfrm>
            <a:off x="8632008" y="0"/>
            <a:ext cx="936475" cy="292388"/>
          </a:xfrm>
          <a:prstGeom prst="rect">
            <a:avLst/>
          </a:prstGeom>
          <a:noFill/>
        </p:spPr>
        <p:txBody>
          <a:bodyPr wrap="none" rtlCol="0">
            <a:spAutoFit/>
          </a:bodyPr>
          <a:lstStyle/>
          <a:p>
            <a:r>
              <a:rPr lang="en-KR" sz="1300" dirty="0">
                <a:solidFill>
                  <a:schemeClr val="bg1">
                    <a:lumMod val="85000"/>
                  </a:schemeClr>
                </a:solidFill>
              </a:rPr>
              <a:t>Clustering</a:t>
            </a:r>
          </a:p>
        </p:txBody>
      </p:sp>
      <p:sp>
        <p:nvSpPr>
          <p:cNvPr id="45" name="TextBox 44">
            <a:extLst>
              <a:ext uri="{FF2B5EF4-FFF2-40B4-BE49-F238E27FC236}">
                <a16:creationId xmlns:a16="http://schemas.microsoft.com/office/drawing/2014/main" id="{99F5636D-7B92-D2EB-1E73-F75F7E3D3404}"/>
              </a:ext>
            </a:extLst>
          </p:cNvPr>
          <p:cNvSpPr txBox="1"/>
          <p:nvPr/>
        </p:nvSpPr>
        <p:spPr>
          <a:xfrm>
            <a:off x="10625941" y="0"/>
            <a:ext cx="982961" cy="292388"/>
          </a:xfrm>
          <a:prstGeom prst="rect">
            <a:avLst/>
          </a:prstGeom>
          <a:noFill/>
        </p:spPr>
        <p:txBody>
          <a:bodyPr wrap="none" rtlCol="0">
            <a:spAutoFit/>
          </a:bodyPr>
          <a:lstStyle/>
          <a:p>
            <a:r>
              <a:rPr lang="en-US" sz="1300">
                <a:solidFill>
                  <a:schemeClr val="bg1">
                    <a:lumMod val="85000"/>
                  </a:schemeClr>
                </a:solidFill>
              </a:rPr>
              <a:t>Annotation</a:t>
            </a:r>
            <a:endParaRPr lang="en-KR" sz="1300" dirty="0">
              <a:solidFill>
                <a:schemeClr val="bg1">
                  <a:lumMod val="85000"/>
                </a:schemeClr>
              </a:solidFill>
            </a:endParaRPr>
          </a:p>
        </p:txBody>
      </p:sp>
      <p:cxnSp>
        <p:nvCxnSpPr>
          <p:cNvPr id="46" name="Straight Connector 17">
            <a:extLst>
              <a:ext uri="{FF2B5EF4-FFF2-40B4-BE49-F238E27FC236}">
                <a16:creationId xmlns:a16="http://schemas.microsoft.com/office/drawing/2014/main" id="{12648512-CC1C-B172-9849-E5281A3A5F94}"/>
              </a:ext>
            </a:extLst>
          </p:cNvPr>
          <p:cNvCxnSpPr>
            <a:stCxn id="41" idx="3"/>
            <a:endCxn id="42" idx="1"/>
          </p:cNvCxnSpPr>
          <p:nvPr/>
        </p:nvCxnSpPr>
        <p:spPr>
          <a:xfrm>
            <a:off x="1387366" y="146194"/>
            <a:ext cx="936475"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19">
            <a:extLst>
              <a:ext uri="{FF2B5EF4-FFF2-40B4-BE49-F238E27FC236}">
                <a16:creationId xmlns:a16="http://schemas.microsoft.com/office/drawing/2014/main" id="{1B62EDA3-F3AE-8245-46B7-9E2BBD0D36C7}"/>
              </a:ext>
            </a:extLst>
          </p:cNvPr>
          <p:cNvCxnSpPr>
            <a:cxnSpLocks/>
            <a:stCxn id="43" idx="3"/>
            <a:endCxn id="44" idx="1"/>
          </p:cNvCxnSpPr>
          <p:nvPr/>
        </p:nvCxnSpPr>
        <p:spPr>
          <a:xfrm>
            <a:off x="7574550"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20">
            <a:extLst>
              <a:ext uri="{FF2B5EF4-FFF2-40B4-BE49-F238E27FC236}">
                <a16:creationId xmlns:a16="http://schemas.microsoft.com/office/drawing/2014/main" id="{73839338-3974-D50C-2D83-A2DB438DD5BE}"/>
              </a:ext>
            </a:extLst>
          </p:cNvPr>
          <p:cNvCxnSpPr>
            <a:cxnSpLocks/>
            <a:stCxn id="44" idx="3"/>
            <a:endCxn id="45" idx="1"/>
          </p:cNvCxnSpPr>
          <p:nvPr/>
        </p:nvCxnSpPr>
        <p:spPr>
          <a:xfrm>
            <a:off x="9568483"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22">
            <a:extLst>
              <a:ext uri="{FF2B5EF4-FFF2-40B4-BE49-F238E27FC236}">
                <a16:creationId xmlns:a16="http://schemas.microsoft.com/office/drawing/2014/main" id="{99025190-C55B-85EA-97EE-CC8A31151AA9}"/>
              </a:ext>
            </a:extLst>
          </p:cNvPr>
          <p:cNvCxnSpPr>
            <a:cxnSpLocks/>
            <a:stCxn id="42" idx="3"/>
            <a:endCxn id="43" idx="1"/>
          </p:cNvCxnSpPr>
          <p:nvPr/>
        </p:nvCxnSpPr>
        <p:spPr>
          <a:xfrm>
            <a:off x="3576107" y="146194"/>
            <a:ext cx="86906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80885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5">
            <a:extLst>
              <a:ext uri="{FF2B5EF4-FFF2-40B4-BE49-F238E27FC236}">
                <a16:creationId xmlns:a16="http://schemas.microsoft.com/office/drawing/2014/main" id="{D99C26BD-5E5F-4EFA-CC63-3F26A74E8062}"/>
              </a:ext>
            </a:extLst>
          </p:cNvPr>
          <p:cNvSpPr/>
          <p:nvPr/>
        </p:nvSpPr>
        <p:spPr>
          <a:xfrm>
            <a:off x="410817" y="1849971"/>
            <a:ext cx="4264996" cy="5460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400">
                <a:solidFill>
                  <a:schemeClr val="tx1"/>
                </a:solidFill>
                <a:latin typeface="Courier New" panose="02070309020205020404" pitchFamily="49" charset="0"/>
                <a:cs typeface="Courier New" panose="02070309020205020404" pitchFamily="49" charset="0"/>
              </a:rPr>
              <a:t>melanoma</a:t>
            </a:r>
            <a:endParaRPr lang="en-US" sz="2400" dirty="0">
              <a:solidFill>
                <a:schemeClr val="tx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Explore our data </a:t>
            </a:r>
            <a:r>
              <a:rPr lang="en-US"/>
              <a:t>– </a:t>
            </a:r>
            <a:r>
              <a:rPr lang="en-US" altLang="ko-KR"/>
              <a:t>Row</a:t>
            </a:r>
            <a:r>
              <a:rPr lang="en-US"/>
              <a:t> </a:t>
            </a:r>
            <a:r>
              <a:rPr lang="en-US" dirty="0"/>
              <a:t>data</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25</a:t>
            </a:fld>
            <a:endParaRPr lang="en-KR" dirty="0"/>
          </a:p>
        </p:txBody>
      </p:sp>
      <p:sp>
        <p:nvSpPr>
          <p:cNvPr id="11" name="Rectangle 10">
            <a:extLst>
              <a:ext uri="{FF2B5EF4-FFF2-40B4-BE49-F238E27FC236}">
                <a16:creationId xmlns:a16="http://schemas.microsoft.com/office/drawing/2014/main" id="{6E403822-5378-A145-A097-6267BC6E9CA1}"/>
              </a:ext>
            </a:extLst>
          </p:cNvPr>
          <p:cNvSpPr/>
          <p:nvPr/>
        </p:nvSpPr>
        <p:spPr>
          <a:xfrm>
            <a:off x="5463082" y="3647661"/>
            <a:ext cx="6728917" cy="461665"/>
          </a:xfrm>
          <a:prstGeom prst="rect">
            <a:avLst/>
          </a:prstGeom>
        </p:spPr>
        <p:txBody>
          <a:bodyPr wrap="square">
            <a:spAutoFit/>
          </a:bodyPr>
          <a:lstStyle/>
          <a:p>
            <a:pPr marL="285750" indent="-285750">
              <a:buFont typeface="Arial" panose="020B0604020202020204" pitchFamily="34" charset="0"/>
              <a:buChar char="•"/>
            </a:pPr>
            <a:endParaRPr lang="en-US" sz="2400" dirty="0"/>
          </a:p>
        </p:txBody>
      </p:sp>
      <p:grpSp>
        <p:nvGrpSpPr>
          <p:cNvPr id="3" name="Group 2">
            <a:extLst>
              <a:ext uri="{FF2B5EF4-FFF2-40B4-BE49-F238E27FC236}">
                <a16:creationId xmlns:a16="http://schemas.microsoft.com/office/drawing/2014/main" id="{7972CFA2-2937-644B-972B-7730A9B79882}"/>
              </a:ext>
            </a:extLst>
          </p:cNvPr>
          <p:cNvGrpSpPr/>
          <p:nvPr/>
        </p:nvGrpSpPr>
        <p:grpSpPr>
          <a:xfrm>
            <a:off x="410817" y="1400400"/>
            <a:ext cx="4114800" cy="995667"/>
            <a:chOff x="459049" y="1305064"/>
            <a:chExt cx="4114800" cy="995667"/>
          </a:xfrm>
        </p:grpSpPr>
        <p:sp>
          <p:nvSpPr>
            <p:cNvPr id="10" name="직사각형 5">
              <a:extLst>
                <a:ext uri="{FF2B5EF4-FFF2-40B4-BE49-F238E27FC236}">
                  <a16:creationId xmlns:a16="http://schemas.microsoft.com/office/drawing/2014/main" id="{0CEFC34F-82EE-A647-A7B0-C823B13F2B3B}"/>
                </a:ext>
              </a:extLst>
            </p:cNvPr>
            <p:cNvSpPr/>
            <p:nvPr/>
          </p:nvSpPr>
          <p:spPr>
            <a:xfrm>
              <a:off x="459049" y="1754635"/>
              <a:ext cx="4114800" cy="5460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solidFill>
                    <a:schemeClr val="tx1"/>
                  </a:solidFill>
                  <a:latin typeface="Courier New" panose="02070309020205020404" pitchFamily="49" charset="0"/>
                  <a:cs typeface="Courier New" panose="02070309020205020404" pitchFamily="49" charset="0"/>
                </a:rPr>
                <a:t>rowData</a:t>
              </a:r>
              <a:r>
                <a:rPr lang="en-US" sz="2400" dirty="0">
                  <a:solidFill>
                    <a:schemeClr val="tx1"/>
                  </a:solidFill>
                  <a:latin typeface="Courier New" panose="02070309020205020404" pitchFamily="49" charset="0"/>
                  <a:cs typeface="Courier New" panose="02070309020205020404" pitchFamily="49" charset="0"/>
                </a:rPr>
                <a:t>(melanoma)</a:t>
              </a:r>
            </a:p>
          </p:txBody>
        </p:sp>
        <p:sp>
          <p:nvSpPr>
            <p:cNvPr id="9" name="Rectangle 8">
              <a:extLst>
                <a:ext uri="{FF2B5EF4-FFF2-40B4-BE49-F238E27FC236}">
                  <a16:creationId xmlns:a16="http://schemas.microsoft.com/office/drawing/2014/main" id="{E2A51D32-9D96-DE4A-A193-2A1C50D8B2C7}"/>
                </a:ext>
              </a:extLst>
            </p:cNvPr>
            <p:cNvSpPr/>
            <p:nvPr/>
          </p:nvSpPr>
          <p:spPr>
            <a:xfrm>
              <a:off x="459049" y="1305064"/>
              <a:ext cx="2765501" cy="461665"/>
            </a:xfrm>
            <a:prstGeom prst="rect">
              <a:avLst/>
            </a:prstGeom>
          </p:spPr>
          <p:txBody>
            <a:bodyPr wrap="none">
              <a:spAutoFit/>
            </a:bodyPr>
            <a:lstStyle/>
            <a:p>
              <a:r>
                <a:rPr lang="en-US" sz="2400" b="1" dirty="0"/>
                <a:t>Explore Row data</a:t>
              </a:r>
            </a:p>
          </p:txBody>
        </p:sp>
      </p:grpSp>
      <p:pic>
        <p:nvPicPr>
          <p:cNvPr id="8" name="그림 7">
            <a:extLst>
              <a:ext uri="{FF2B5EF4-FFF2-40B4-BE49-F238E27FC236}">
                <a16:creationId xmlns:a16="http://schemas.microsoft.com/office/drawing/2014/main" id="{CA92B50B-A53A-6492-10D8-D2DFA8B26097}"/>
              </a:ext>
            </a:extLst>
          </p:cNvPr>
          <p:cNvPicPr>
            <a:picLocks noChangeAspect="1"/>
          </p:cNvPicPr>
          <p:nvPr/>
        </p:nvPicPr>
        <p:blipFill>
          <a:blip r:embed="rId2"/>
          <a:stretch>
            <a:fillRect/>
          </a:stretch>
        </p:blipFill>
        <p:spPr>
          <a:xfrm>
            <a:off x="4971842" y="1862065"/>
            <a:ext cx="5987188" cy="3778205"/>
          </a:xfrm>
          <a:prstGeom prst="rect">
            <a:avLst/>
          </a:prstGeom>
        </p:spPr>
      </p:pic>
      <p:sp>
        <p:nvSpPr>
          <p:cNvPr id="27" name="직사각형 26">
            <a:extLst>
              <a:ext uri="{FF2B5EF4-FFF2-40B4-BE49-F238E27FC236}">
                <a16:creationId xmlns:a16="http://schemas.microsoft.com/office/drawing/2014/main" id="{C021062B-A639-2F79-0411-3AD6BC94BF3F}"/>
              </a:ext>
            </a:extLst>
          </p:cNvPr>
          <p:cNvSpPr/>
          <p:nvPr/>
        </p:nvSpPr>
        <p:spPr>
          <a:xfrm>
            <a:off x="9568874" y="2355600"/>
            <a:ext cx="1369700" cy="3398655"/>
          </a:xfrm>
          <a:prstGeom prst="rect">
            <a:avLst/>
          </a:prstGeom>
          <a:solidFill>
            <a:schemeClr val="bg1">
              <a:lumMod val="6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27AB076D-C7FD-C774-5051-545557263421}"/>
              </a:ext>
            </a:extLst>
          </p:cNvPr>
          <p:cNvSpPr txBox="1"/>
          <p:nvPr/>
        </p:nvSpPr>
        <p:spPr>
          <a:xfrm>
            <a:off x="405710" y="2640371"/>
            <a:ext cx="3980146" cy="1477328"/>
          </a:xfrm>
          <a:prstGeom prst="rect">
            <a:avLst/>
          </a:prstGeom>
          <a:noFill/>
        </p:spPr>
        <p:txBody>
          <a:bodyPr wrap="square" rtlCol="0">
            <a:spAutoFit/>
          </a:bodyPr>
          <a:lstStyle/>
          <a:p>
            <a:r>
              <a:rPr lang="en-US" altLang="ko-KR"/>
              <a:t>With your raw data, </a:t>
            </a:r>
            <a:br>
              <a:rPr lang="en-US" altLang="ko-KR"/>
            </a:br>
            <a:r>
              <a:rPr lang="en-US" altLang="ko-KR"/>
              <a:t>gray boxed part will not appear.</a:t>
            </a:r>
            <a:br>
              <a:rPr lang="en-US" altLang="ko-KR"/>
            </a:br>
            <a:br>
              <a:rPr lang="en-US" altLang="ko-KR"/>
            </a:br>
            <a:r>
              <a:rPr lang="en-US" altLang="ko-KR"/>
              <a:t>This will be added after preprocessing.</a:t>
            </a:r>
            <a:endParaRPr lang="ko-KR" altLang="en-US"/>
          </a:p>
        </p:txBody>
      </p:sp>
      <p:sp>
        <p:nvSpPr>
          <p:cNvPr id="29" name="TextBox 28">
            <a:extLst>
              <a:ext uri="{FF2B5EF4-FFF2-40B4-BE49-F238E27FC236}">
                <a16:creationId xmlns:a16="http://schemas.microsoft.com/office/drawing/2014/main" id="{B9B6F5C9-B7BB-F8B9-9FC0-98279BE1B968}"/>
              </a:ext>
            </a:extLst>
          </p:cNvPr>
          <p:cNvSpPr txBox="1"/>
          <p:nvPr/>
        </p:nvSpPr>
        <p:spPr>
          <a:xfrm>
            <a:off x="410817" y="0"/>
            <a:ext cx="976549" cy="292388"/>
          </a:xfrm>
          <a:prstGeom prst="rect">
            <a:avLst/>
          </a:prstGeom>
          <a:noFill/>
        </p:spPr>
        <p:txBody>
          <a:bodyPr wrap="none" rtlCol="0">
            <a:spAutoFit/>
          </a:bodyPr>
          <a:lstStyle/>
          <a:p>
            <a:r>
              <a:rPr lang="en-KR" sz="1300" b="1" dirty="0"/>
              <a:t>Load data</a:t>
            </a:r>
          </a:p>
        </p:txBody>
      </p:sp>
      <p:sp>
        <p:nvSpPr>
          <p:cNvPr id="30" name="TextBox 29">
            <a:extLst>
              <a:ext uri="{FF2B5EF4-FFF2-40B4-BE49-F238E27FC236}">
                <a16:creationId xmlns:a16="http://schemas.microsoft.com/office/drawing/2014/main" id="{4FD6B985-EF46-288E-5C6A-8D8C4F1297AF}"/>
              </a:ext>
            </a:extLst>
          </p:cNvPr>
          <p:cNvSpPr txBox="1"/>
          <p:nvPr/>
        </p:nvSpPr>
        <p:spPr>
          <a:xfrm>
            <a:off x="2323841" y="0"/>
            <a:ext cx="1252266" cy="292388"/>
          </a:xfrm>
          <a:prstGeom prst="rect">
            <a:avLst/>
          </a:prstGeom>
          <a:noFill/>
        </p:spPr>
        <p:txBody>
          <a:bodyPr wrap="none" rtlCol="0">
            <a:spAutoFit/>
          </a:bodyPr>
          <a:lstStyle/>
          <a:p>
            <a:r>
              <a:rPr lang="en-US" sz="1300">
                <a:solidFill>
                  <a:schemeClr val="bg1">
                    <a:lumMod val="85000"/>
                  </a:schemeClr>
                </a:solidFill>
              </a:rPr>
              <a:t>Preprocessing</a:t>
            </a:r>
            <a:endParaRPr lang="en-KR" sz="1300" dirty="0">
              <a:solidFill>
                <a:schemeClr val="bg1">
                  <a:lumMod val="85000"/>
                </a:schemeClr>
              </a:solidFill>
            </a:endParaRPr>
          </a:p>
        </p:txBody>
      </p:sp>
      <p:sp>
        <p:nvSpPr>
          <p:cNvPr id="31" name="TextBox 30">
            <a:extLst>
              <a:ext uri="{FF2B5EF4-FFF2-40B4-BE49-F238E27FC236}">
                <a16:creationId xmlns:a16="http://schemas.microsoft.com/office/drawing/2014/main" id="{3C1F4B03-B6CC-E03E-1BD1-F61B33858257}"/>
              </a:ext>
            </a:extLst>
          </p:cNvPr>
          <p:cNvSpPr txBox="1"/>
          <p:nvPr/>
        </p:nvSpPr>
        <p:spPr>
          <a:xfrm>
            <a:off x="4445167" y="0"/>
            <a:ext cx="3129383" cy="292388"/>
          </a:xfrm>
          <a:prstGeom prst="rect">
            <a:avLst/>
          </a:prstGeom>
          <a:noFill/>
        </p:spPr>
        <p:txBody>
          <a:bodyPr wrap="none" rtlCol="0">
            <a:spAutoFit/>
          </a:bodyPr>
          <a:lstStyle/>
          <a:p>
            <a:r>
              <a:rPr lang="en-KR" sz="1300">
                <a:solidFill>
                  <a:schemeClr val="bg2">
                    <a:lumMod val="90000"/>
                  </a:schemeClr>
                </a:solidFill>
              </a:rPr>
              <a:t>Feature selection</a:t>
            </a:r>
            <a:r>
              <a:rPr lang="en-US" sz="1300">
                <a:solidFill>
                  <a:schemeClr val="bg2">
                    <a:lumMod val="90000"/>
                  </a:schemeClr>
                </a:solidFill>
              </a:rPr>
              <a:t> / Dimension reduction</a:t>
            </a:r>
            <a:endParaRPr lang="en-KR" sz="1300" dirty="0">
              <a:solidFill>
                <a:schemeClr val="bg2">
                  <a:lumMod val="90000"/>
                </a:schemeClr>
              </a:solidFill>
            </a:endParaRPr>
          </a:p>
        </p:txBody>
      </p:sp>
      <p:sp>
        <p:nvSpPr>
          <p:cNvPr id="32" name="TextBox 31">
            <a:extLst>
              <a:ext uri="{FF2B5EF4-FFF2-40B4-BE49-F238E27FC236}">
                <a16:creationId xmlns:a16="http://schemas.microsoft.com/office/drawing/2014/main" id="{E043750D-6BC3-8AF4-40F2-366232B6CE67}"/>
              </a:ext>
            </a:extLst>
          </p:cNvPr>
          <p:cNvSpPr txBox="1"/>
          <p:nvPr/>
        </p:nvSpPr>
        <p:spPr>
          <a:xfrm>
            <a:off x="8632008" y="0"/>
            <a:ext cx="936475" cy="292388"/>
          </a:xfrm>
          <a:prstGeom prst="rect">
            <a:avLst/>
          </a:prstGeom>
          <a:noFill/>
        </p:spPr>
        <p:txBody>
          <a:bodyPr wrap="none" rtlCol="0">
            <a:spAutoFit/>
          </a:bodyPr>
          <a:lstStyle/>
          <a:p>
            <a:r>
              <a:rPr lang="en-KR" sz="1300" dirty="0">
                <a:solidFill>
                  <a:schemeClr val="bg1">
                    <a:lumMod val="85000"/>
                  </a:schemeClr>
                </a:solidFill>
              </a:rPr>
              <a:t>Clustering</a:t>
            </a:r>
          </a:p>
        </p:txBody>
      </p:sp>
      <p:sp>
        <p:nvSpPr>
          <p:cNvPr id="33" name="TextBox 32">
            <a:extLst>
              <a:ext uri="{FF2B5EF4-FFF2-40B4-BE49-F238E27FC236}">
                <a16:creationId xmlns:a16="http://schemas.microsoft.com/office/drawing/2014/main" id="{54FF0913-3469-6ABA-C979-4F1BA7F48FB8}"/>
              </a:ext>
            </a:extLst>
          </p:cNvPr>
          <p:cNvSpPr txBox="1"/>
          <p:nvPr/>
        </p:nvSpPr>
        <p:spPr>
          <a:xfrm>
            <a:off x="10625941" y="0"/>
            <a:ext cx="982961" cy="292388"/>
          </a:xfrm>
          <a:prstGeom prst="rect">
            <a:avLst/>
          </a:prstGeom>
          <a:noFill/>
        </p:spPr>
        <p:txBody>
          <a:bodyPr wrap="none" rtlCol="0">
            <a:spAutoFit/>
          </a:bodyPr>
          <a:lstStyle/>
          <a:p>
            <a:r>
              <a:rPr lang="en-US" sz="1300">
                <a:solidFill>
                  <a:schemeClr val="bg1">
                    <a:lumMod val="85000"/>
                  </a:schemeClr>
                </a:solidFill>
              </a:rPr>
              <a:t>Annotation</a:t>
            </a:r>
            <a:endParaRPr lang="en-KR" sz="1300" dirty="0">
              <a:solidFill>
                <a:schemeClr val="bg1">
                  <a:lumMod val="85000"/>
                </a:schemeClr>
              </a:solidFill>
            </a:endParaRPr>
          </a:p>
        </p:txBody>
      </p:sp>
      <p:cxnSp>
        <p:nvCxnSpPr>
          <p:cNvPr id="34" name="Straight Connector 17">
            <a:extLst>
              <a:ext uri="{FF2B5EF4-FFF2-40B4-BE49-F238E27FC236}">
                <a16:creationId xmlns:a16="http://schemas.microsoft.com/office/drawing/2014/main" id="{CABE14D0-24FC-399A-A04B-A1E83889F988}"/>
              </a:ext>
            </a:extLst>
          </p:cNvPr>
          <p:cNvCxnSpPr>
            <a:stCxn id="29" idx="3"/>
            <a:endCxn id="30" idx="1"/>
          </p:cNvCxnSpPr>
          <p:nvPr/>
        </p:nvCxnSpPr>
        <p:spPr>
          <a:xfrm>
            <a:off x="1387366" y="146194"/>
            <a:ext cx="936475"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19">
            <a:extLst>
              <a:ext uri="{FF2B5EF4-FFF2-40B4-BE49-F238E27FC236}">
                <a16:creationId xmlns:a16="http://schemas.microsoft.com/office/drawing/2014/main" id="{2001227F-118B-E2A2-A9B0-8B01378EA85B}"/>
              </a:ext>
            </a:extLst>
          </p:cNvPr>
          <p:cNvCxnSpPr>
            <a:cxnSpLocks/>
            <a:stCxn id="31" idx="3"/>
            <a:endCxn id="32" idx="1"/>
          </p:cNvCxnSpPr>
          <p:nvPr/>
        </p:nvCxnSpPr>
        <p:spPr>
          <a:xfrm>
            <a:off x="7574550"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20">
            <a:extLst>
              <a:ext uri="{FF2B5EF4-FFF2-40B4-BE49-F238E27FC236}">
                <a16:creationId xmlns:a16="http://schemas.microsoft.com/office/drawing/2014/main" id="{7B6EAFB5-5D59-41F1-E38D-7BDF469CE22C}"/>
              </a:ext>
            </a:extLst>
          </p:cNvPr>
          <p:cNvCxnSpPr>
            <a:cxnSpLocks/>
            <a:stCxn id="32" idx="3"/>
            <a:endCxn id="33" idx="1"/>
          </p:cNvCxnSpPr>
          <p:nvPr/>
        </p:nvCxnSpPr>
        <p:spPr>
          <a:xfrm>
            <a:off x="9568483"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22">
            <a:extLst>
              <a:ext uri="{FF2B5EF4-FFF2-40B4-BE49-F238E27FC236}">
                <a16:creationId xmlns:a16="http://schemas.microsoft.com/office/drawing/2014/main" id="{3291821B-1E8B-740C-ACEA-8C713B93FEC5}"/>
              </a:ext>
            </a:extLst>
          </p:cNvPr>
          <p:cNvCxnSpPr>
            <a:cxnSpLocks/>
            <a:stCxn id="30" idx="3"/>
            <a:endCxn id="31" idx="1"/>
          </p:cNvCxnSpPr>
          <p:nvPr/>
        </p:nvCxnSpPr>
        <p:spPr>
          <a:xfrm>
            <a:off x="3576107" y="146194"/>
            <a:ext cx="86906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54678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5">
            <a:extLst>
              <a:ext uri="{FF2B5EF4-FFF2-40B4-BE49-F238E27FC236}">
                <a16:creationId xmlns:a16="http://schemas.microsoft.com/office/drawing/2014/main" id="{D99C26BD-5E5F-4EFA-CC63-3F26A74E8062}"/>
              </a:ext>
            </a:extLst>
          </p:cNvPr>
          <p:cNvSpPr/>
          <p:nvPr/>
        </p:nvSpPr>
        <p:spPr>
          <a:xfrm>
            <a:off x="410817" y="1849971"/>
            <a:ext cx="4264996" cy="5460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400">
                <a:solidFill>
                  <a:schemeClr val="tx1"/>
                </a:solidFill>
                <a:latin typeface="Courier New" panose="02070309020205020404" pitchFamily="49" charset="0"/>
                <a:cs typeface="Courier New" panose="02070309020205020404" pitchFamily="49" charset="0"/>
              </a:rPr>
              <a:t>melanoma</a:t>
            </a:r>
            <a:endParaRPr lang="en-US" sz="2400" dirty="0">
              <a:solidFill>
                <a:schemeClr val="tx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Explore our data </a:t>
            </a:r>
            <a:r>
              <a:rPr lang="en-US"/>
              <a:t>– </a:t>
            </a:r>
            <a:r>
              <a:rPr lang="en-US" altLang="ko-KR"/>
              <a:t>Col</a:t>
            </a:r>
            <a:r>
              <a:rPr lang="en-US"/>
              <a:t> </a:t>
            </a:r>
            <a:r>
              <a:rPr lang="en-US" dirty="0"/>
              <a:t>data</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26</a:t>
            </a:fld>
            <a:endParaRPr lang="en-KR" dirty="0"/>
          </a:p>
        </p:txBody>
      </p:sp>
      <p:sp>
        <p:nvSpPr>
          <p:cNvPr id="11" name="Rectangle 10">
            <a:extLst>
              <a:ext uri="{FF2B5EF4-FFF2-40B4-BE49-F238E27FC236}">
                <a16:creationId xmlns:a16="http://schemas.microsoft.com/office/drawing/2014/main" id="{6E403822-5378-A145-A097-6267BC6E9CA1}"/>
              </a:ext>
            </a:extLst>
          </p:cNvPr>
          <p:cNvSpPr/>
          <p:nvPr/>
        </p:nvSpPr>
        <p:spPr>
          <a:xfrm>
            <a:off x="5463082" y="3647661"/>
            <a:ext cx="6728917" cy="461665"/>
          </a:xfrm>
          <a:prstGeom prst="rect">
            <a:avLst/>
          </a:prstGeom>
        </p:spPr>
        <p:txBody>
          <a:bodyPr wrap="square">
            <a:spAutoFit/>
          </a:bodyPr>
          <a:lstStyle/>
          <a:p>
            <a:pPr marL="285750" indent="-285750">
              <a:buFont typeface="Arial" panose="020B0604020202020204" pitchFamily="34" charset="0"/>
              <a:buChar char="•"/>
            </a:pPr>
            <a:endParaRPr lang="en-US" sz="2400" dirty="0"/>
          </a:p>
        </p:txBody>
      </p:sp>
      <p:sp>
        <p:nvSpPr>
          <p:cNvPr id="10" name="직사각형 5">
            <a:extLst>
              <a:ext uri="{FF2B5EF4-FFF2-40B4-BE49-F238E27FC236}">
                <a16:creationId xmlns:a16="http://schemas.microsoft.com/office/drawing/2014/main" id="{0CEFC34F-82EE-A647-A7B0-C823B13F2B3B}"/>
              </a:ext>
            </a:extLst>
          </p:cNvPr>
          <p:cNvSpPr/>
          <p:nvPr/>
        </p:nvSpPr>
        <p:spPr>
          <a:xfrm>
            <a:off x="410817" y="1849971"/>
            <a:ext cx="4114800" cy="5460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400" dirty="0" err="1">
                <a:solidFill>
                  <a:schemeClr val="tx1"/>
                </a:solidFill>
                <a:latin typeface="Courier New" panose="02070309020205020404" pitchFamily="49" charset="0"/>
                <a:cs typeface="Courier New" panose="02070309020205020404" pitchFamily="49" charset="0"/>
              </a:rPr>
              <a:t>col</a:t>
            </a:r>
            <a:r>
              <a:rPr lang="en-US" sz="2400" dirty="0" err="1">
                <a:solidFill>
                  <a:schemeClr val="tx1"/>
                </a:solidFill>
                <a:latin typeface="Courier New" panose="02070309020205020404" pitchFamily="49" charset="0"/>
                <a:cs typeface="Courier New" panose="02070309020205020404" pitchFamily="49" charset="0"/>
              </a:rPr>
              <a:t>Data</a:t>
            </a:r>
            <a:r>
              <a:rPr lang="en-US" sz="2400" dirty="0">
                <a:solidFill>
                  <a:schemeClr val="tx1"/>
                </a:solidFill>
                <a:latin typeface="Courier New" panose="02070309020205020404" pitchFamily="49" charset="0"/>
                <a:cs typeface="Courier New" panose="02070309020205020404" pitchFamily="49" charset="0"/>
              </a:rPr>
              <a:t>(melanoma)</a:t>
            </a:r>
          </a:p>
        </p:txBody>
      </p:sp>
      <p:pic>
        <p:nvPicPr>
          <p:cNvPr id="18" name="그림 17">
            <a:extLst>
              <a:ext uri="{FF2B5EF4-FFF2-40B4-BE49-F238E27FC236}">
                <a16:creationId xmlns:a16="http://schemas.microsoft.com/office/drawing/2014/main" id="{2BA323A7-5357-BA0A-3351-958C316C7A99}"/>
              </a:ext>
            </a:extLst>
          </p:cNvPr>
          <p:cNvPicPr>
            <a:picLocks noChangeAspect="1"/>
          </p:cNvPicPr>
          <p:nvPr/>
        </p:nvPicPr>
        <p:blipFill>
          <a:blip r:embed="rId2"/>
          <a:stretch>
            <a:fillRect/>
          </a:stretch>
        </p:blipFill>
        <p:spPr>
          <a:xfrm>
            <a:off x="4965440" y="1849971"/>
            <a:ext cx="4972188" cy="3774508"/>
          </a:xfrm>
          <a:prstGeom prst="rect">
            <a:avLst/>
          </a:prstGeom>
        </p:spPr>
      </p:pic>
      <p:sp>
        <p:nvSpPr>
          <p:cNvPr id="30" name="TextBox 29">
            <a:extLst>
              <a:ext uri="{FF2B5EF4-FFF2-40B4-BE49-F238E27FC236}">
                <a16:creationId xmlns:a16="http://schemas.microsoft.com/office/drawing/2014/main" id="{7E017AA9-6783-4563-BE41-642030FA9088}"/>
              </a:ext>
            </a:extLst>
          </p:cNvPr>
          <p:cNvSpPr txBox="1"/>
          <p:nvPr/>
        </p:nvSpPr>
        <p:spPr>
          <a:xfrm>
            <a:off x="410817" y="2773222"/>
            <a:ext cx="6183744" cy="1477328"/>
          </a:xfrm>
          <a:prstGeom prst="rect">
            <a:avLst/>
          </a:prstGeom>
          <a:noFill/>
        </p:spPr>
        <p:txBody>
          <a:bodyPr wrap="square">
            <a:spAutoFit/>
          </a:bodyPr>
          <a:lstStyle/>
          <a:p>
            <a:r>
              <a:rPr lang="en-US" altLang="ko-KR"/>
              <a:t>For 10X Visium </a:t>
            </a:r>
            <a:r>
              <a:rPr lang="en-US" altLang="ko-KR" dirty="0"/>
              <a:t>data, </a:t>
            </a:r>
            <a:br>
              <a:rPr lang="en-US" altLang="ko-KR" dirty="0"/>
            </a:br>
            <a:r>
              <a:rPr lang="en-US" altLang="ko-KR" dirty="0" err="1"/>
              <a:t>colData</a:t>
            </a:r>
            <a:r>
              <a:rPr lang="en-US" altLang="ko-KR" dirty="0"/>
              <a:t> will have 6 columns</a:t>
            </a:r>
          </a:p>
          <a:p>
            <a:endParaRPr lang="en-US" altLang="ko-KR" dirty="0"/>
          </a:p>
          <a:p>
            <a:r>
              <a:rPr lang="en-US" altLang="ko-KR" dirty="0"/>
              <a:t>: spot, </a:t>
            </a:r>
            <a:r>
              <a:rPr lang="en-US" altLang="ko-KR" dirty="0" err="1"/>
              <a:t>in_tissue</a:t>
            </a:r>
            <a:r>
              <a:rPr lang="en-US" altLang="ko-KR" dirty="0"/>
              <a:t>, row, col, </a:t>
            </a:r>
            <a:r>
              <a:rPr lang="en-US" altLang="ko-KR" dirty="0" err="1"/>
              <a:t>imagerow</a:t>
            </a:r>
            <a:r>
              <a:rPr lang="en-US" altLang="ko-KR" dirty="0"/>
              <a:t>,</a:t>
            </a:r>
          </a:p>
          <a:p>
            <a:r>
              <a:rPr lang="en-US" altLang="ko-KR" dirty="0"/>
              <a:t>  </a:t>
            </a:r>
            <a:r>
              <a:rPr lang="en-US" altLang="ko-KR" dirty="0" err="1"/>
              <a:t>imagecol</a:t>
            </a:r>
            <a:endParaRPr lang="ko-KR" altLang="en-US" dirty="0"/>
          </a:p>
        </p:txBody>
      </p:sp>
      <p:sp>
        <p:nvSpPr>
          <p:cNvPr id="31" name="TextBox 30">
            <a:extLst>
              <a:ext uri="{FF2B5EF4-FFF2-40B4-BE49-F238E27FC236}">
                <a16:creationId xmlns:a16="http://schemas.microsoft.com/office/drawing/2014/main" id="{4A2F9253-436E-66E2-8CBC-7EEC2F82C3D5}"/>
              </a:ext>
            </a:extLst>
          </p:cNvPr>
          <p:cNvSpPr txBox="1"/>
          <p:nvPr/>
        </p:nvSpPr>
        <p:spPr>
          <a:xfrm>
            <a:off x="410817" y="0"/>
            <a:ext cx="976549" cy="292388"/>
          </a:xfrm>
          <a:prstGeom prst="rect">
            <a:avLst/>
          </a:prstGeom>
          <a:noFill/>
        </p:spPr>
        <p:txBody>
          <a:bodyPr wrap="none" rtlCol="0">
            <a:spAutoFit/>
          </a:bodyPr>
          <a:lstStyle/>
          <a:p>
            <a:r>
              <a:rPr lang="en-KR" sz="1300" b="1" dirty="0"/>
              <a:t>Load data</a:t>
            </a:r>
          </a:p>
        </p:txBody>
      </p:sp>
      <p:sp>
        <p:nvSpPr>
          <p:cNvPr id="32" name="TextBox 31">
            <a:extLst>
              <a:ext uri="{FF2B5EF4-FFF2-40B4-BE49-F238E27FC236}">
                <a16:creationId xmlns:a16="http://schemas.microsoft.com/office/drawing/2014/main" id="{1C1D26F6-823E-7F7F-AEC4-AC3E694EBAD7}"/>
              </a:ext>
            </a:extLst>
          </p:cNvPr>
          <p:cNvSpPr txBox="1"/>
          <p:nvPr/>
        </p:nvSpPr>
        <p:spPr>
          <a:xfrm>
            <a:off x="2323841" y="0"/>
            <a:ext cx="1252266" cy="292388"/>
          </a:xfrm>
          <a:prstGeom prst="rect">
            <a:avLst/>
          </a:prstGeom>
          <a:noFill/>
        </p:spPr>
        <p:txBody>
          <a:bodyPr wrap="none" rtlCol="0">
            <a:spAutoFit/>
          </a:bodyPr>
          <a:lstStyle/>
          <a:p>
            <a:r>
              <a:rPr lang="en-US" sz="1300">
                <a:solidFill>
                  <a:schemeClr val="bg1">
                    <a:lumMod val="85000"/>
                  </a:schemeClr>
                </a:solidFill>
              </a:rPr>
              <a:t>Preprocessing</a:t>
            </a:r>
            <a:endParaRPr lang="en-KR" sz="1300" dirty="0">
              <a:solidFill>
                <a:schemeClr val="bg1">
                  <a:lumMod val="85000"/>
                </a:schemeClr>
              </a:solidFill>
            </a:endParaRPr>
          </a:p>
        </p:txBody>
      </p:sp>
      <p:sp>
        <p:nvSpPr>
          <p:cNvPr id="33" name="TextBox 32">
            <a:extLst>
              <a:ext uri="{FF2B5EF4-FFF2-40B4-BE49-F238E27FC236}">
                <a16:creationId xmlns:a16="http://schemas.microsoft.com/office/drawing/2014/main" id="{AB885E53-C524-32E0-AB29-F4FF38462F46}"/>
              </a:ext>
            </a:extLst>
          </p:cNvPr>
          <p:cNvSpPr txBox="1"/>
          <p:nvPr/>
        </p:nvSpPr>
        <p:spPr>
          <a:xfrm>
            <a:off x="4445167" y="0"/>
            <a:ext cx="3129383" cy="292388"/>
          </a:xfrm>
          <a:prstGeom prst="rect">
            <a:avLst/>
          </a:prstGeom>
          <a:noFill/>
        </p:spPr>
        <p:txBody>
          <a:bodyPr wrap="none" rtlCol="0">
            <a:spAutoFit/>
          </a:bodyPr>
          <a:lstStyle/>
          <a:p>
            <a:r>
              <a:rPr lang="en-KR" sz="1300">
                <a:solidFill>
                  <a:schemeClr val="bg2">
                    <a:lumMod val="90000"/>
                  </a:schemeClr>
                </a:solidFill>
              </a:rPr>
              <a:t>Feature selection</a:t>
            </a:r>
            <a:r>
              <a:rPr lang="en-US" sz="1300">
                <a:solidFill>
                  <a:schemeClr val="bg2">
                    <a:lumMod val="90000"/>
                  </a:schemeClr>
                </a:solidFill>
              </a:rPr>
              <a:t> / Dimension reduction</a:t>
            </a:r>
            <a:endParaRPr lang="en-KR" sz="1300" dirty="0">
              <a:solidFill>
                <a:schemeClr val="bg2">
                  <a:lumMod val="90000"/>
                </a:schemeClr>
              </a:solidFill>
            </a:endParaRPr>
          </a:p>
        </p:txBody>
      </p:sp>
      <p:sp>
        <p:nvSpPr>
          <p:cNvPr id="34" name="TextBox 33">
            <a:extLst>
              <a:ext uri="{FF2B5EF4-FFF2-40B4-BE49-F238E27FC236}">
                <a16:creationId xmlns:a16="http://schemas.microsoft.com/office/drawing/2014/main" id="{9A65841B-1289-2313-DCAD-C0BCF759537B}"/>
              </a:ext>
            </a:extLst>
          </p:cNvPr>
          <p:cNvSpPr txBox="1"/>
          <p:nvPr/>
        </p:nvSpPr>
        <p:spPr>
          <a:xfrm>
            <a:off x="8632008" y="0"/>
            <a:ext cx="936475" cy="292388"/>
          </a:xfrm>
          <a:prstGeom prst="rect">
            <a:avLst/>
          </a:prstGeom>
          <a:noFill/>
        </p:spPr>
        <p:txBody>
          <a:bodyPr wrap="none" rtlCol="0">
            <a:spAutoFit/>
          </a:bodyPr>
          <a:lstStyle/>
          <a:p>
            <a:r>
              <a:rPr lang="en-KR" sz="1300" dirty="0">
                <a:solidFill>
                  <a:schemeClr val="bg1">
                    <a:lumMod val="85000"/>
                  </a:schemeClr>
                </a:solidFill>
              </a:rPr>
              <a:t>Clustering</a:t>
            </a:r>
          </a:p>
        </p:txBody>
      </p:sp>
      <p:sp>
        <p:nvSpPr>
          <p:cNvPr id="35" name="TextBox 34">
            <a:extLst>
              <a:ext uri="{FF2B5EF4-FFF2-40B4-BE49-F238E27FC236}">
                <a16:creationId xmlns:a16="http://schemas.microsoft.com/office/drawing/2014/main" id="{2FD82F89-A0DA-ED11-5AA1-28CFAB7A0E8A}"/>
              </a:ext>
            </a:extLst>
          </p:cNvPr>
          <p:cNvSpPr txBox="1"/>
          <p:nvPr/>
        </p:nvSpPr>
        <p:spPr>
          <a:xfrm>
            <a:off x="10625941" y="0"/>
            <a:ext cx="982961" cy="292388"/>
          </a:xfrm>
          <a:prstGeom prst="rect">
            <a:avLst/>
          </a:prstGeom>
          <a:noFill/>
        </p:spPr>
        <p:txBody>
          <a:bodyPr wrap="none" rtlCol="0">
            <a:spAutoFit/>
          </a:bodyPr>
          <a:lstStyle/>
          <a:p>
            <a:r>
              <a:rPr lang="en-US" sz="1300">
                <a:solidFill>
                  <a:schemeClr val="bg1">
                    <a:lumMod val="85000"/>
                  </a:schemeClr>
                </a:solidFill>
              </a:rPr>
              <a:t>Annotation</a:t>
            </a:r>
            <a:endParaRPr lang="en-KR" sz="1300" dirty="0">
              <a:solidFill>
                <a:schemeClr val="bg1">
                  <a:lumMod val="85000"/>
                </a:schemeClr>
              </a:solidFill>
            </a:endParaRPr>
          </a:p>
        </p:txBody>
      </p:sp>
      <p:cxnSp>
        <p:nvCxnSpPr>
          <p:cNvPr id="36" name="Straight Connector 17">
            <a:extLst>
              <a:ext uri="{FF2B5EF4-FFF2-40B4-BE49-F238E27FC236}">
                <a16:creationId xmlns:a16="http://schemas.microsoft.com/office/drawing/2014/main" id="{1EA5B15B-A80F-2F50-3FAB-B7C2112C8C85}"/>
              </a:ext>
            </a:extLst>
          </p:cNvPr>
          <p:cNvCxnSpPr>
            <a:stCxn id="31" idx="3"/>
            <a:endCxn id="32" idx="1"/>
          </p:cNvCxnSpPr>
          <p:nvPr/>
        </p:nvCxnSpPr>
        <p:spPr>
          <a:xfrm>
            <a:off x="1387366" y="146194"/>
            <a:ext cx="936475"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19">
            <a:extLst>
              <a:ext uri="{FF2B5EF4-FFF2-40B4-BE49-F238E27FC236}">
                <a16:creationId xmlns:a16="http://schemas.microsoft.com/office/drawing/2014/main" id="{F13EC20D-2509-5CA2-D52F-B8E010ED06AE}"/>
              </a:ext>
            </a:extLst>
          </p:cNvPr>
          <p:cNvCxnSpPr>
            <a:cxnSpLocks/>
            <a:stCxn id="33" idx="3"/>
            <a:endCxn id="34" idx="1"/>
          </p:cNvCxnSpPr>
          <p:nvPr/>
        </p:nvCxnSpPr>
        <p:spPr>
          <a:xfrm>
            <a:off x="7574550"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20">
            <a:extLst>
              <a:ext uri="{FF2B5EF4-FFF2-40B4-BE49-F238E27FC236}">
                <a16:creationId xmlns:a16="http://schemas.microsoft.com/office/drawing/2014/main" id="{F400F5C2-6599-8B56-2577-C36248EE2936}"/>
              </a:ext>
            </a:extLst>
          </p:cNvPr>
          <p:cNvCxnSpPr>
            <a:cxnSpLocks/>
            <a:stCxn id="34" idx="3"/>
            <a:endCxn id="35" idx="1"/>
          </p:cNvCxnSpPr>
          <p:nvPr/>
        </p:nvCxnSpPr>
        <p:spPr>
          <a:xfrm>
            <a:off x="9568483"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22">
            <a:extLst>
              <a:ext uri="{FF2B5EF4-FFF2-40B4-BE49-F238E27FC236}">
                <a16:creationId xmlns:a16="http://schemas.microsoft.com/office/drawing/2014/main" id="{58267995-7109-FD6B-1920-1D1CA9B57F59}"/>
              </a:ext>
            </a:extLst>
          </p:cNvPr>
          <p:cNvCxnSpPr>
            <a:cxnSpLocks/>
            <a:stCxn id="32" idx="3"/>
            <a:endCxn id="33" idx="1"/>
          </p:cNvCxnSpPr>
          <p:nvPr/>
        </p:nvCxnSpPr>
        <p:spPr>
          <a:xfrm>
            <a:off x="3576107" y="146194"/>
            <a:ext cx="86906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3B38CF0-1614-6943-9CB8-AC73F0602E31}"/>
              </a:ext>
            </a:extLst>
          </p:cNvPr>
          <p:cNvSpPr/>
          <p:nvPr/>
        </p:nvSpPr>
        <p:spPr>
          <a:xfrm>
            <a:off x="410817" y="1400400"/>
            <a:ext cx="2611612" cy="461665"/>
          </a:xfrm>
          <a:prstGeom prst="rect">
            <a:avLst/>
          </a:prstGeom>
        </p:spPr>
        <p:txBody>
          <a:bodyPr wrap="none">
            <a:spAutoFit/>
          </a:bodyPr>
          <a:lstStyle/>
          <a:p>
            <a:r>
              <a:rPr lang="en-US" sz="2400" b="1" dirty="0"/>
              <a:t>Explore Col data</a:t>
            </a:r>
          </a:p>
        </p:txBody>
      </p:sp>
    </p:spTree>
    <p:extLst>
      <p:ext uri="{BB962C8B-B14F-4D97-AF65-F5344CB8AC3E}">
        <p14:creationId xmlns:p14="http://schemas.microsoft.com/office/powerpoint/2010/main" val="32547591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altLang="ko-KR"/>
              <a:t>Preprocessing</a:t>
            </a:r>
            <a:endParaRPr lang="en-KR" sz="2500"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27</a:t>
            </a:fld>
            <a:endParaRPr lang="en-KR" dirty="0"/>
          </a:p>
        </p:txBody>
      </p:sp>
      <p:sp>
        <p:nvSpPr>
          <p:cNvPr id="11" name="Rectangle 10">
            <a:extLst>
              <a:ext uri="{FF2B5EF4-FFF2-40B4-BE49-F238E27FC236}">
                <a16:creationId xmlns:a16="http://schemas.microsoft.com/office/drawing/2014/main" id="{6E403822-5378-A145-A097-6267BC6E9CA1}"/>
              </a:ext>
            </a:extLst>
          </p:cNvPr>
          <p:cNvSpPr/>
          <p:nvPr/>
        </p:nvSpPr>
        <p:spPr>
          <a:xfrm>
            <a:off x="5463082" y="3647661"/>
            <a:ext cx="6728917" cy="461665"/>
          </a:xfrm>
          <a:prstGeom prst="rect">
            <a:avLst/>
          </a:prstGeom>
        </p:spPr>
        <p:txBody>
          <a:bodyPr wrap="square">
            <a:spAutoFit/>
          </a:bodyPr>
          <a:lstStyle/>
          <a:p>
            <a:pPr marL="285750" indent="-285750">
              <a:buFont typeface="Arial" panose="020B0604020202020204" pitchFamily="34" charset="0"/>
              <a:buChar char="•"/>
            </a:pPr>
            <a:endParaRPr lang="en-US" sz="2400" dirty="0"/>
          </a:p>
        </p:txBody>
      </p:sp>
      <p:sp>
        <p:nvSpPr>
          <p:cNvPr id="28" name="직사각형 5">
            <a:extLst>
              <a:ext uri="{FF2B5EF4-FFF2-40B4-BE49-F238E27FC236}">
                <a16:creationId xmlns:a16="http://schemas.microsoft.com/office/drawing/2014/main" id="{C22AFDD4-DB6E-206E-4F17-CBDB8A8CD4D6}"/>
              </a:ext>
            </a:extLst>
          </p:cNvPr>
          <p:cNvSpPr/>
          <p:nvPr/>
        </p:nvSpPr>
        <p:spPr>
          <a:xfrm>
            <a:off x="410817" y="1855047"/>
            <a:ext cx="11106418" cy="1348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dirty="0" err="1">
                <a:solidFill>
                  <a:schemeClr val="tx1"/>
                </a:solidFill>
                <a:latin typeface="Courier New" panose="02070309020205020404" pitchFamily="49" charset="0"/>
                <a:cs typeface="Courier New" panose="02070309020205020404" pitchFamily="49" charset="0"/>
              </a:rPr>
              <a:t>metadata</a:t>
            </a:r>
            <a:r>
              <a:rPr lang="it-IT" dirty="0">
                <a:solidFill>
                  <a:schemeClr val="tx1"/>
                </a:solidFill>
                <a:latin typeface="Courier New" panose="02070309020205020404" pitchFamily="49" charset="0"/>
                <a:cs typeface="Courier New" panose="02070309020205020404" pitchFamily="49" charset="0"/>
              </a:rPr>
              <a:t>(</a:t>
            </a:r>
            <a:r>
              <a:rPr lang="en-US" altLang="ko-KR" sz="1800" dirty="0">
                <a:solidFill>
                  <a:schemeClr val="tx1"/>
                </a:solidFill>
                <a:latin typeface="Courier New" panose="02070309020205020404" pitchFamily="49" charset="0"/>
                <a:cs typeface="Courier New" panose="02070309020205020404" pitchFamily="49" charset="0"/>
              </a:rPr>
              <a:t>melanoma</a:t>
            </a:r>
            <a:r>
              <a:rPr lang="it-IT" dirty="0">
                <a:solidFill>
                  <a:schemeClr val="tx1"/>
                </a:solidFill>
                <a:latin typeface="Courier New" panose="02070309020205020404" pitchFamily="49" charset="0"/>
                <a:cs typeface="Courier New" panose="02070309020205020404" pitchFamily="49" charset="0"/>
              </a:rPr>
              <a:t>)$</a:t>
            </a:r>
            <a:r>
              <a:rPr lang="it-IT" dirty="0" err="1">
                <a:solidFill>
                  <a:schemeClr val="tx1"/>
                </a:solidFill>
                <a:latin typeface="Courier New" panose="02070309020205020404" pitchFamily="49" charset="0"/>
                <a:cs typeface="Courier New" panose="02070309020205020404" pitchFamily="49" charset="0"/>
              </a:rPr>
              <a:t>BayesSpace.data</a:t>
            </a:r>
            <a:r>
              <a:rPr lang="it-IT"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it-IT" dirty="0">
                <a:solidFill>
                  <a:schemeClr val="tx1"/>
                </a:solidFill>
                <a:latin typeface="Courier New" panose="02070309020205020404" pitchFamily="49" charset="0"/>
                <a:cs typeface="Courier New" panose="02070309020205020404" pitchFamily="49" charset="0"/>
              </a:rPr>
              <a:t> list()</a:t>
            </a:r>
          </a:p>
          <a:p>
            <a:r>
              <a:rPr lang="en-US" dirty="0">
                <a:solidFill>
                  <a:schemeClr val="tx1"/>
                </a:solidFill>
                <a:latin typeface="Courier New" panose="02070309020205020404" pitchFamily="49" charset="0"/>
                <a:cs typeface="Courier New" panose="02070309020205020404" pitchFamily="49" charset="0"/>
              </a:rPr>
              <a:t>metadata(</a:t>
            </a:r>
            <a:r>
              <a:rPr lang="en-US" altLang="ko-KR" sz="1800" dirty="0">
                <a:solidFill>
                  <a:schemeClr val="tx1"/>
                </a:solidFill>
                <a:latin typeface="Courier New" panose="02070309020205020404" pitchFamily="49" charset="0"/>
                <a:cs typeface="Courier New" panose="02070309020205020404" pitchFamily="49" charset="0"/>
              </a:rPr>
              <a:t>melanoma</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BayesSpace.data$platform</a:t>
            </a:r>
            <a:r>
              <a:rPr 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match.arg</a:t>
            </a:r>
            <a:r>
              <a:rPr lang="en-US" dirty="0">
                <a:solidFill>
                  <a:schemeClr val="tx1"/>
                </a:solidFill>
                <a:latin typeface="Courier New" panose="02070309020205020404" pitchFamily="49" charset="0"/>
                <a:cs typeface="Courier New" panose="02070309020205020404" pitchFamily="49" charset="0"/>
              </a:rPr>
              <a:t>(</a:t>
            </a:r>
            <a:r>
              <a:rPr lang="en-US" altLang="ko-KR" dirty="0">
                <a:solidFill>
                  <a:schemeClr val="tx1"/>
                </a:solidFill>
                <a:latin typeface="Courier New" panose="02070309020205020404" pitchFamily="49" charset="0"/>
                <a:cs typeface="Courier New" panose="02070309020205020404" pitchFamily="49" charset="0"/>
              </a:rPr>
              <a:t>“ST”</a:t>
            </a:r>
            <a:r>
              <a:rPr lang="en-US" dirty="0">
                <a:solidFill>
                  <a:schemeClr val="tx1"/>
                </a:solidFill>
                <a:latin typeface="Courier New" panose="02070309020205020404" pitchFamily="49" charset="0"/>
                <a:cs typeface="Courier New" panose="02070309020205020404" pitchFamily="49" charset="0"/>
              </a:rPr>
              <a:t>)</a:t>
            </a:r>
          </a:p>
          <a:p>
            <a:r>
              <a:rPr lang="en-US" dirty="0">
                <a:solidFill>
                  <a:schemeClr val="tx1"/>
                </a:solidFill>
                <a:latin typeface="Courier New" panose="02070309020205020404" pitchFamily="49" charset="0"/>
                <a:cs typeface="Courier New" panose="02070309020205020404" pitchFamily="49" charset="0"/>
              </a:rPr>
              <a:t>metadata(</a:t>
            </a:r>
            <a:r>
              <a:rPr lang="en-US" altLang="ko-KR" sz="1800" dirty="0">
                <a:solidFill>
                  <a:schemeClr val="tx1"/>
                </a:solidFill>
                <a:latin typeface="Courier New" panose="02070309020205020404" pitchFamily="49" charset="0"/>
                <a:cs typeface="Courier New" panose="02070309020205020404" pitchFamily="49" charset="0"/>
              </a:rPr>
              <a:t>melanoma</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BayesSpace.data$is.enhanced</a:t>
            </a:r>
            <a:r>
              <a:rPr 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FALSE</a:t>
            </a:r>
          </a:p>
        </p:txBody>
      </p:sp>
      <p:grpSp>
        <p:nvGrpSpPr>
          <p:cNvPr id="34" name="그룹 33">
            <a:extLst>
              <a:ext uri="{FF2B5EF4-FFF2-40B4-BE49-F238E27FC236}">
                <a16:creationId xmlns:a16="http://schemas.microsoft.com/office/drawing/2014/main" id="{3FE7792A-134C-9758-0C2C-C52369A6261E}"/>
              </a:ext>
            </a:extLst>
          </p:cNvPr>
          <p:cNvGrpSpPr/>
          <p:nvPr/>
        </p:nvGrpSpPr>
        <p:grpSpPr>
          <a:xfrm>
            <a:off x="504194" y="3514341"/>
            <a:ext cx="3301188" cy="2793785"/>
            <a:chOff x="565616" y="3026441"/>
            <a:chExt cx="3923256" cy="3320239"/>
          </a:xfrm>
        </p:grpSpPr>
        <p:pic>
          <p:nvPicPr>
            <p:cNvPr id="32" name="그림 31">
              <a:extLst>
                <a:ext uri="{FF2B5EF4-FFF2-40B4-BE49-F238E27FC236}">
                  <a16:creationId xmlns:a16="http://schemas.microsoft.com/office/drawing/2014/main" id="{AE84B36D-B692-5166-D5C6-D633C6123583}"/>
                </a:ext>
              </a:extLst>
            </p:cNvPr>
            <p:cNvPicPr>
              <a:picLocks noChangeAspect="1"/>
            </p:cNvPicPr>
            <p:nvPr/>
          </p:nvPicPr>
          <p:blipFill>
            <a:blip r:embed="rId2"/>
            <a:stretch>
              <a:fillRect/>
            </a:stretch>
          </p:blipFill>
          <p:spPr>
            <a:xfrm>
              <a:off x="565616" y="3026441"/>
              <a:ext cx="3923256" cy="3161682"/>
            </a:xfrm>
            <a:prstGeom prst="rect">
              <a:avLst/>
            </a:prstGeom>
          </p:spPr>
        </p:pic>
        <p:sp>
          <p:nvSpPr>
            <p:cNvPr id="33" name="직사각형 32">
              <a:extLst>
                <a:ext uri="{FF2B5EF4-FFF2-40B4-BE49-F238E27FC236}">
                  <a16:creationId xmlns:a16="http://schemas.microsoft.com/office/drawing/2014/main" id="{53FD9A82-7772-8537-B5DA-B300713D6711}"/>
                </a:ext>
              </a:extLst>
            </p:cNvPr>
            <p:cNvSpPr/>
            <p:nvPr/>
          </p:nvSpPr>
          <p:spPr>
            <a:xfrm>
              <a:off x="565616" y="4590473"/>
              <a:ext cx="3720057" cy="175620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5" name="TextBox 34">
            <a:extLst>
              <a:ext uri="{FF2B5EF4-FFF2-40B4-BE49-F238E27FC236}">
                <a16:creationId xmlns:a16="http://schemas.microsoft.com/office/drawing/2014/main" id="{D06E4169-5C78-1524-A9CC-3B43E8AC33C1}"/>
              </a:ext>
            </a:extLst>
          </p:cNvPr>
          <p:cNvSpPr txBox="1"/>
          <p:nvPr/>
        </p:nvSpPr>
        <p:spPr>
          <a:xfrm>
            <a:off x="410817" y="0"/>
            <a:ext cx="976549" cy="292388"/>
          </a:xfrm>
          <a:prstGeom prst="rect">
            <a:avLst/>
          </a:prstGeom>
          <a:noFill/>
        </p:spPr>
        <p:txBody>
          <a:bodyPr wrap="none" rtlCol="0">
            <a:spAutoFit/>
          </a:bodyPr>
          <a:lstStyle/>
          <a:p>
            <a:r>
              <a:rPr lang="en-KR" sz="1300" b="1" dirty="0">
                <a:solidFill>
                  <a:srgbClr val="E3E3E3"/>
                </a:solidFill>
              </a:rPr>
              <a:t>Load data</a:t>
            </a:r>
          </a:p>
        </p:txBody>
      </p:sp>
      <p:sp>
        <p:nvSpPr>
          <p:cNvPr id="36" name="TextBox 35">
            <a:extLst>
              <a:ext uri="{FF2B5EF4-FFF2-40B4-BE49-F238E27FC236}">
                <a16:creationId xmlns:a16="http://schemas.microsoft.com/office/drawing/2014/main" id="{0116F5A9-CC9F-ED91-AA6D-CEE4DDB6D84D}"/>
              </a:ext>
            </a:extLst>
          </p:cNvPr>
          <p:cNvSpPr txBox="1"/>
          <p:nvPr/>
        </p:nvSpPr>
        <p:spPr>
          <a:xfrm>
            <a:off x="2323841" y="0"/>
            <a:ext cx="1345240" cy="292388"/>
          </a:xfrm>
          <a:prstGeom prst="rect">
            <a:avLst/>
          </a:prstGeom>
          <a:noFill/>
        </p:spPr>
        <p:txBody>
          <a:bodyPr wrap="none" rtlCol="0">
            <a:spAutoFit/>
          </a:bodyPr>
          <a:lstStyle/>
          <a:p>
            <a:r>
              <a:rPr lang="en-US" sz="1300" b="1"/>
              <a:t>Preprocessing</a:t>
            </a:r>
            <a:endParaRPr lang="en-KR" sz="1300" b="1" dirty="0"/>
          </a:p>
        </p:txBody>
      </p:sp>
      <p:sp>
        <p:nvSpPr>
          <p:cNvPr id="37" name="TextBox 36">
            <a:extLst>
              <a:ext uri="{FF2B5EF4-FFF2-40B4-BE49-F238E27FC236}">
                <a16:creationId xmlns:a16="http://schemas.microsoft.com/office/drawing/2014/main" id="{8E5D0E5A-E3DD-CF4D-E340-0BA814D7DFD8}"/>
              </a:ext>
            </a:extLst>
          </p:cNvPr>
          <p:cNvSpPr txBox="1"/>
          <p:nvPr/>
        </p:nvSpPr>
        <p:spPr>
          <a:xfrm>
            <a:off x="4445167" y="0"/>
            <a:ext cx="3129383" cy="292388"/>
          </a:xfrm>
          <a:prstGeom prst="rect">
            <a:avLst/>
          </a:prstGeom>
          <a:noFill/>
        </p:spPr>
        <p:txBody>
          <a:bodyPr wrap="none" rtlCol="0">
            <a:spAutoFit/>
          </a:bodyPr>
          <a:lstStyle/>
          <a:p>
            <a:r>
              <a:rPr lang="en-KR" sz="1300">
                <a:solidFill>
                  <a:schemeClr val="bg2">
                    <a:lumMod val="90000"/>
                  </a:schemeClr>
                </a:solidFill>
              </a:rPr>
              <a:t>Feature selection</a:t>
            </a:r>
            <a:r>
              <a:rPr lang="en-US" sz="1300">
                <a:solidFill>
                  <a:schemeClr val="bg2">
                    <a:lumMod val="90000"/>
                  </a:schemeClr>
                </a:solidFill>
              </a:rPr>
              <a:t> / Dimension reduction</a:t>
            </a:r>
            <a:endParaRPr lang="en-KR" sz="1300" dirty="0">
              <a:solidFill>
                <a:schemeClr val="bg2">
                  <a:lumMod val="90000"/>
                </a:schemeClr>
              </a:solidFill>
            </a:endParaRPr>
          </a:p>
        </p:txBody>
      </p:sp>
      <p:sp>
        <p:nvSpPr>
          <p:cNvPr id="38" name="TextBox 37">
            <a:extLst>
              <a:ext uri="{FF2B5EF4-FFF2-40B4-BE49-F238E27FC236}">
                <a16:creationId xmlns:a16="http://schemas.microsoft.com/office/drawing/2014/main" id="{BE38C493-B05E-C330-0B6F-FF1414E2383C}"/>
              </a:ext>
            </a:extLst>
          </p:cNvPr>
          <p:cNvSpPr txBox="1"/>
          <p:nvPr/>
        </p:nvSpPr>
        <p:spPr>
          <a:xfrm>
            <a:off x="8632008" y="0"/>
            <a:ext cx="936475" cy="292388"/>
          </a:xfrm>
          <a:prstGeom prst="rect">
            <a:avLst/>
          </a:prstGeom>
          <a:noFill/>
        </p:spPr>
        <p:txBody>
          <a:bodyPr wrap="none" rtlCol="0">
            <a:spAutoFit/>
          </a:bodyPr>
          <a:lstStyle/>
          <a:p>
            <a:r>
              <a:rPr lang="en-KR" sz="1300" dirty="0">
                <a:solidFill>
                  <a:schemeClr val="bg1">
                    <a:lumMod val="85000"/>
                  </a:schemeClr>
                </a:solidFill>
              </a:rPr>
              <a:t>Clustering</a:t>
            </a:r>
          </a:p>
        </p:txBody>
      </p:sp>
      <p:sp>
        <p:nvSpPr>
          <p:cNvPr id="39" name="TextBox 38">
            <a:extLst>
              <a:ext uri="{FF2B5EF4-FFF2-40B4-BE49-F238E27FC236}">
                <a16:creationId xmlns:a16="http://schemas.microsoft.com/office/drawing/2014/main" id="{502E9682-3AE5-29BA-D813-24317386E325}"/>
              </a:ext>
            </a:extLst>
          </p:cNvPr>
          <p:cNvSpPr txBox="1"/>
          <p:nvPr/>
        </p:nvSpPr>
        <p:spPr>
          <a:xfrm>
            <a:off x="10625941" y="0"/>
            <a:ext cx="982961" cy="292388"/>
          </a:xfrm>
          <a:prstGeom prst="rect">
            <a:avLst/>
          </a:prstGeom>
          <a:noFill/>
        </p:spPr>
        <p:txBody>
          <a:bodyPr wrap="none" rtlCol="0">
            <a:spAutoFit/>
          </a:bodyPr>
          <a:lstStyle/>
          <a:p>
            <a:r>
              <a:rPr lang="en-US" sz="1300">
                <a:solidFill>
                  <a:schemeClr val="bg1">
                    <a:lumMod val="85000"/>
                  </a:schemeClr>
                </a:solidFill>
              </a:rPr>
              <a:t>Annotation</a:t>
            </a:r>
            <a:endParaRPr lang="en-KR" sz="1300" dirty="0">
              <a:solidFill>
                <a:schemeClr val="bg1">
                  <a:lumMod val="85000"/>
                </a:schemeClr>
              </a:solidFill>
            </a:endParaRPr>
          </a:p>
        </p:txBody>
      </p:sp>
      <p:cxnSp>
        <p:nvCxnSpPr>
          <p:cNvPr id="40" name="Straight Connector 17">
            <a:extLst>
              <a:ext uri="{FF2B5EF4-FFF2-40B4-BE49-F238E27FC236}">
                <a16:creationId xmlns:a16="http://schemas.microsoft.com/office/drawing/2014/main" id="{5C5A09F9-7BA9-4E79-11BE-443FD9902404}"/>
              </a:ext>
            </a:extLst>
          </p:cNvPr>
          <p:cNvCxnSpPr>
            <a:stCxn id="35" idx="3"/>
            <a:endCxn id="36" idx="1"/>
          </p:cNvCxnSpPr>
          <p:nvPr/>
        </p:nvCxnSpPr>
        <p:spPr>
          <a:xfrm>
            <a:off x="1387366" y="146194"/>
            <a:ext cx="93647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1" name="Straight Connector 19">
            <a:extLst>
              <a:ext uri="{FF2B5EF4-FFF2-40B4-BE49-F238E27FC236}">
                <a16:creationId xmlns:a16="http://schemas.microsoft.com/office/drawing/2014/main" id="{E84852ED-03C8-3E5A-98B5-54EBC7B2BAC2}"/>
              </a:ext>
            </a:extLst>
          </p:cNvPr>
          <p:cNvCxnSpPr>
            <a:cxnSpLocks/>
            <a:stCxn id="37" idx="3"/>
            <a:endCxn id="38" idx="1"/>
          </p:cNvCxnSpPr>
          <p:nvPr/>
        </p:nvCxnSpPr>
        <p:spPr>
          <a:xfrm>
            <a:off x="7574550"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20">
            <a:extLst>
              <a:ext uri="{FF2B5EF4-FFF2-40B4-BE49-F238E27FC236}">
                <a16:creationId xmlns:a16="http://schemas.microsoft.com/office/drawing/2014/main" id="{36A029EF-7F28-18F0-AA35-1CD3D9282814}"/>
              </a:ext>
            </a:extLst>
          </p:cNvPr>
          <p:cNvCxnSpPr>
            <a:cxnSpLocks/>
            <a:stCxn id="38" idx="3"/>
            <a:endCxn id="39" idx="1"/>
          </p:cNvCxnSpPr>
          <p:nvPr/>
        </p:nvCxnSpPr>
        <p:spPr>
          <a:xfrm>
            <a:off x="9568483"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22">
            <a:extLst>
              <a:ext uri="{FF2B5EF4-FFF2-40B4-BE49-F238E27FC236}">
                <a16:creationId xmlns:a16="http://schemas.microsoft.com/office/drawing/2014/main" id="{0B17A240-6884-7468-BE62-E54B2CE30747}"/>
              </a:ext>
            </a:extLst>
          </p:cNvPr>
          <p:cNvCxnSpPr>
            <a:cxnSpLocks/>
            <a:stCxn id="36" idx="3"/>
            <a:endCxn id="37" idx="1"/>
          </p:cNvCxnSpPr>
          <p:nvPr/>
        </p:nvCxnSpPr>
        <p:spPr>
          <a:xfrm>
            <a:off x="3669081" y="146194"/>
            <a:ext cx="776086"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 name="Rectangle 8">
            <a:extLst>
              <a:ext uri="{FF2B5EF4-FFF2-40B4-BE49-F238E27FC236}">
                <a16:creationId xmlns:a16="http://schemas.microsoft.com/office/drawing/2014/main" id="{6911C47F-3C84-C801-2682-F5EC62055D82}"/>
              </a:ext>
            </a:extLst>
          </p:cNvPr>
          <p:cNvSpPr/>
          <p:nvPr/>
        </p:nvSpPr>
        <p:spPr>
          <a:xfrm>
            <a:off x="410817" y="1400400"/>
            <a:ext cx="2220480" cy="461665"/>
          </a:xfrm>
          <a:prstGeom prst="rect">
            <a:avLst/>
          </a:prstGeom>
        </p:spPr>
        <p:txBody>
          <a:bodyPr wrap="none">
            <a:spAutoFit/>
          </a:bodyPr>
          <a:lstStyle/>
          <a:p>
            <a:r>
              <a:rPr lang="en-US" sz="2400" b="1" dirty="0"/>
              <a:t>Add metadata</a:t>
            </a:r>
          </a:p>
        </p:txBody>
      </p:sp>
    </p:spTree>
    <p:extLst>
      <p:ext uri="{BB962C8B-B14F-4D97-AF65-F5344CB8AC3E}">
        <p14:creationId xmlns:p14="http://schemas.microsoft.com/office/powerpoint/2010/main" val="36700541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altLang="ko-KR"/>
              <a:t>Preprocessing</a:t>
            </a:r>
            <a:endParaRPr lang="en-KR" sz="2500"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28</a:t>
            </a:fld>
            <a:endParaRPr lang="en-KR" dirty="0"/>
          </a:p>
        </p:txBody>
      </p:sp>
      <p:sp>
        <p:nvSpPr>
          <p:cNvPr id="11" name="Rectangle 10">
            <a:extLst>
              <a:ext uri="{FF2B5EF4-FFF2-40B4-BE49-F238E27FC236}">
                <a16:creationId xmlns:a16="http://schemas.microsoft.com/office/drawing/2014/main" id="{6E403822-5378-A145-A097-6267BC6E9CA1}"/>
              </a:ext>
            </a:extLst>
          </p:cNvPr>
          <p:cNvSpPr/>
          <p:nvPr/>
        </p:nvSpPr>
        <p:spPr>
          <a:xfrm>
            <a:off x="5463082" y="3647661"/>
            <a:ext cx="6728917" cy="461665"/>
          </a:xfrm>
          <a:prstGeom prst="rect">
            <a:avLst/>
          </a:prstGeom>
        </p:spPr>
        <p:txBody>
          <a:bodyPr wrap="square">
            <a:spAutoFit/>
          </a:bodyPr>
          <a:lstStyle/>
          <a:p>
            <a:pPr marL="285750" indent="-285750">
              <a:buFont typeface="Arial" panose="020B0604020202020204" pitchFamily="34" charset="0"/>
              <a:buChar char="•"/>
            </a:pPr>
            <a:endParaRPr lang="en-US" sz="2400" dirty="0"/>
          </a:p>
        </p:txBody>
      </p:sp>
      <p:sp>
        <p:nvSpPr>
          <p:cNvPr id="3" name="TextBox 2">
            <a:extLst>
              <a:ext uri="{FF2B5EF4-FFF2-40B4-BE49-F238E27FC236}">
                <a16:creationId xmlns:a16="http://schemas.microsoft.com/office/drawing/2014/main" id="{67181EFA-4081-79F4-5BCC-EB0C7355486B}"/>
              </a:ext>
            </a:extLst>
          </p:cNvPr>
          <p:cNvSpPr txBox="1"/>
          <p:nvPr/>
        </p:nvSpPr>
        <p:spPr>
          <a:xfrm>
            <a:off x="410817" y="3012311"/>
            <a:ext cx="6207148" cy="400110"/>
          </a:xfrm>
          <a:prstGeom prst="rect">
            <a:avLst/>
          </a:prstGeom>
          <a:noFill/>
        </p:spPr>
        <p:txBody>
          <a:bodyPr wrap="none" rtlCol="0">
            <a:spAutoFit/>
          </a:bodyPr>
          <a:lstStyle/>
          <a:p>
            <a:r>
              <a:rPr lang="en-US" sz="2000" dirty="0"/>
              <a:t>Normalized count = log((counts/</a:t>
            </a:r>
            <a:r>
              <a:rPr lang="en-US" sz="2000" dirty="0" err="1"/>
              <a:t>librarysizefactor</a:t>
            </a:r>
            <a:r>
              <a:rPr lang="en-US" sz="2000" dirty="0"/>
              <a:t>) + 1)</a:t>
            </a:r>
          </a:p>
        </p:txBody>
      </p:sp>
      <p:sp>
        <p:nvSpPr>
          <p:cNvPr id="9" name="TextBox 8">
            <a:extLst>
              <a:ext uri="{FF2B5EF4-FFF2-40B4-BE49-F238E27FC236}">
                <a16:creationId xmlns:a16="http://schemas.microsoft.com/office/drawing/2014/main" id="{E0D9541D-27E9-B6B0-1C7E-6BD66D410929}"/>
              </a:ext>
            </a:extLst>
          </p:cNvPr>
          <p:cNvSpPr txBox="1"/>
          <p:nvPr/>
        </p:nvSpPr>
        <p:spPr>
          <a:xfrm>
            <a:off x="410817" y="0"/>
            <a:ext cx="976549" cy="292388"/>
          </a:xfrm>
          <a:prstGeom prst="rect">
            <a:avLst/>
          </a:prstGeom>
          <a:noFill/>
        </p:spPr>
        <p:txBody>
          <a:bodyPr wrap="none" rtlCol="0">
            <a:spAutoFit/>
          </a:bodyPr>
          <a:lstStyle/>
          <a:p>
            <a:r>
              <a:rPr lang="en-KR" sz="1300" b="1" dirty="0">
                <a:solidFill>
                  <a:srgbClr val="E3E3E3"/>
                </a:solidFill>
              </a:rPr>
              <a:t>Load data</a:t>
            </a:r>
          </a:p>
        </p:txBody>
      </p:sp>
      <p:sp>
        <p:nvSpPr>
          <p:cNvPr id="10" name="TextBox 9">
            <a:extLst>
              <a:ext uri="{FF2B5EF4-FFF2-40B4-BE49-F238E27FC236}">
                <a16:creationId xmlns:a16="http://schemas.microsoft.com/office/drawing/2014/main" id="{4B23986F-7A91-65A9-BF78-16F8713A6F05}"/>
              </a:ext>
            </a:extLst>
          </p:cNvPr>
          <p:cNvSpPr txBox="1"/>
          <p:nvPr/>
        </p:nvSpPr>
        <p:spPr>
          <a:xfrm>
            <a:off x="2323841" y="0"/>
            <a:ext cx="1345240" cy="292388"/>
          </a:xfrm>
          <a:prstGeom prst="rect">
            <a:avLst/>
          </a:prstGeom>
          <a:noFill/>
        </p:spPr>
        <p:txBody>
          <a:bodyPr wrap="none" rtlCol="0">
            <a:spAutoFit/>
          </a:bodyPr>
          <a:lstStyle/>
          <a:p>
            <a:r>
              <a:rPr lang="en-US" sz="1300" b="1"/>
              <a:t>Preprocessing</a:t>
            </a:r>
            <a:endParaRPr lang="en-KR" sz="1300" b="1" dirty="0"/>
          </a:p>
        </p:txBody>
      </p:sp>
      <p:sp>
        <p:nvSpPr>
          <p:cNvPr id="25" name="TextBox 24">
            <a:extLst>
              <a:ext uri="{FF2B5EF4-FFF2-40B4-BE49-F238E27FC236}">
                <a16:creationId xmlns:a16="http://schemas.microsoft.com/office/drawing/2014/main" id="{F17BC020-C16C-67BC-8D45-A199AE55DD78}"/>
              </a:ext>
            </a:extLst>
          </p:cNvPr>
          <p:cNvSpPr txBox="1"/>
          <p:nvPr/>
        </p:nvSpPr>
        <p:spPr>
          <a:xfrm>
            <a:off x="4445167" y="0"/>
            <a:ext cx="3129383" cy="292388"/>
          </a:xfrm>
          <a:prstGeom prst="rect">
            <a:avLst/>
          </a:prstGeom>
          <a:noFill/>
        </p:spPr>
        <p:txBody>
          <a:bodyPr wrap="none" rtlCol="0">
            <a:spAutoFit/>
          </a:bodyPr>
          <a:lstStyle/>
          <a:p>
            <a:r>
              <a:rPr lang="en-KR" sz="1300">
                <a:solidFill>
                  <a:schemeClr val="bg2">
                    <a:lumMod val="90000"/>
                  </a:schemeClr>
                </a:solidFill>
              </a:rPr>
              <a:t>Feature selection</a:t>
            </a:r>
            <a:r>
              <a:rPr lang="en-US" sz="1300">
                <a:solidFill>
                  <a:schemeClr val="bg2">
                    <a:lumMod val="90000"/>
                  </a:schemeClr>
                </a:solidFill>
              </a:rPr>
              <a:t> / Dimension reduction</a:t>
            </a:r>
            <a:endParaRPr lang="en-KR" sz="1300" dirty="0">
              <a:solidFill>
                <a:schemeClr val="bg2">
                  <a:lumMod val="90000"/>
                </a:schemeClr>
              </a:solidFill>
            </a:endParaRPr>
          </a:p>
        </p:txBody>
      </p:sp>
      <p:sp>
        <p:nvSpPr>
          <p:cNvPr id="26" name="TextBox 25">
            <a:extLst>
              <a:ext uri="{FF2B5EF4-FFF2-40B4-BE49-F238E27FC236}">
                <a16:creationId xmlns:a16="http://schemas.microsoft.com/office/drawing/2014/main" id="{5A818670-5C21-CFB2-9D0C-FFE52713424D}"/>
              </a:ext>
            </a:extLst>
          </p:cNvPr>
          <p:cNvSpPr txBox="1"/>
          <p:nvPr/>
        </p:nvSpPr>
        <p:spPr>
          <a:xfrm>
            <a:off x="8632008" y="0"/>
            <a:ext cx="936475" cy="292388"/>
          </a:xfrm>
          <a:prstGeom prst="rect">
            <a:avLst/>
          </a:prstGeom>
          <a:noFill/>
        </p:spPr>
        <p:txBody>
          <a:bodyPr wrap="none" rtlCol="0">
            <a:spAutoFit/>
          </a:bodyPr>
          <a:lstStyle/>
          <a:p>
            <a:r>
              <a:rPr lang="en-KR" sz="1300" dirty="0">
                <a:solidFill>
                  <a:schemeClr val="bg1">
                    <a:lumMod val="85000"/>
                  </a:schemeClr>
                </a:solidFill>
              </a:rPr>
              <a:t>Clustering</a:t>
            </a:r>
          </a:p>
        </p:txBody>
      </p:sp>
      <p:sp>
        <p:nvSpPr>
          <p:cNvPr id="27" name="TextBox 26">
            <a:extLst>
              <a:ext uri="{FF2B5EF4-FFF2-40B4-BE49-F238E27FC236}">
                <a16:creationId xmlns:a16="http://schemas.microsoft.com/office/drawing/2014/main" id="{44FD27A7-34A0-51D1-D33A-A03A4FF178FA}"/>
              </a:ext>
            </a:extLst>
          </p:cNvPr>
          <p:cNvSpPr txBox="1"/>
          <p:nvPr/>
        </p:nvSpPr>
        <p:spPr>
          <a:xfrm>
            <a:off x="10625941" y="0"/>
            <a:ext cx="982961" cy="292388"/>
          </a:xfrm>
          <a:prstGeom prst="rect">
            <a:avLst/>
          </a:prstGeom>
          <a:noFill/>
        </p:spPr>
        <p:txBody>
          <a:bodyPr wrap="none" rtlCol="0">
            <a:spAutoFit/>
          </a:bodyPr>
          <a:lstStyle/>
          <a:p>
            <a:r>
              <a:rPr lang="en-US" sz="1300">
                <a:solidFill>
                  <a:schemeClr val="bg1">
                    <a:lumMod val="85000"/>
                  </a:schemeClr>
                </a:solidFill>
              </a:rPr>
              <a:t>Annotation</a:t>
            </a:r>
            <a:endParaRPr lang="en-KR" sz="1300" dirty="0">
              <a:solidFill>
                <a:schemeClr val="bg1">
                  <a:lumMod val="85000"/>
                </a:schemeClr>
              </a:solidFill>
            </a:endParaRPr>
          </a:p>
        </p:txBody>
      </p:sp>
      <p:cxnSp>
        <p:nvCxnSpPr>
          <p:cNvPr id="29" name="Straight Connector 17">
            <a:extLst>
              <a:ext uri="{FF2B5EF4-FFF2-40B4-BE49-F238E27FC236}">
                <a16:creationId xmlns:a16="http://schemas.microsoft.com/office/drawing/2014/main" id="{CE17C2E7-3351-9A18-758E-8AF4D82086D3}"/>
              </a:ext>
            </a:extLst>
          </p:cNvPr>
          <p:cNvCxnSpPr>
            <a:stCxn id="9" idx="3"/>
            <a:endCxn id="10" idx="1"/>
          </p:cNvCxnSpPr>
          <p:nvPr/>
        </p:nvCxnSpPr>
        <p:spPr>
          <a:xfrm>
            <a:off x="1387366" y="146194"/>
            <a:ext cx="93647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19">
            <a:extLst>
              <a:ext uri="{FF2B5EF4-FFF2-40B4-BE49-F238E27FC236}">
                <a16:creationId xmlns:a16="http://schemas.microsoft.com/office/drawing/2014/main" id="{8DE085F5-E01B-BC89-7D7C-3FE1712C4D7D}"/>
              </a:ext>
            </a:extLst>
          </p:cNvPr>
          <p:cNvCxnSpPr>
            <a:cxnSpLocks/>
            <a:stCxn id="25" idx="3"/>
            <a:endCxn id="26" idx="1"/>
          </p:cNvCxnSpPr>
          <p:nvPr/>
        </p:nvCxnSpPr>
        <p:spPr>
          <a:xfrm>
            <a:off x="7574550"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20">
            <a:extLst>
              <a:ext uri="{FF2B5EF4-FFF2-40B4-BE49-F238E27FC236}">
                <a16:creationId xmlns:a16="http://schemas.microsoft.com/office/drawing/2014/main" id="{CB3226E6-7F04-247A-DA4B-C171150AE093}"/>
              </a:ext>
            </a:extLst>
          </p:cNvPr>
          <p:cNvCxnSpPr>
            <a:cxnSpLocks/>
            <a:stCxn id="26" idx="3"/>
            <a:endCxn id="27" idx="1"/>
          </p:cNvCxnSpPr>
          <p:nvPr/>
        </p:nvCxnSpPr>
        <p:spPr>
          <a:xfrm>
            <a:off x="9568483"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22">
            <a:extLst>
              <a:ext uri="{FF2B5EF4-FFF2-40B4-BE49-F238E27FC236}">
                <a16:creationId xmlns:a16="http://schemas.microsoft.com/office/drawing/2014/main" id="{275C52C9-CC56-1241-11C6-5218841E0EBF}"/>
              </a:ext>
            </a:extLst>
          </p:cNvPr>
          <p:cNvCxnSpPr>
            <a:cxnSpLocks/>
            <a:stCxn id="10" idx="3"/>
            <a:endCxn id="25" idx="1"/>
          </p:cNvCxnSpPr>
          <p:nvPr/>
        </p:nvCxnSpPr>
        <p:spPr>
          <a:xfrm>
            <a:off x="3669081" y="146194"/>
            <a:ext cx="776086"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sp>
        <p:nvSpPr>
          <p:cNvPr id="7" name="직사각형 5">
            <a:extLst>
              <a:ext uri="{FF2B5EF4-FFF2-40B4-BE49-F238E27FC236}">
                <a16:creationId xmlns:a16="http://schemas.microsoft.com/office/drawing/2014/main" id="{E9643199-80DC-43AB-A0D3-391C10FD7EAD}"/>
              </a:ext>
            </a:extLst>
          </p:cNvPr>
          <p:cNvSpPr/>
          <p:nvPr/>
        </p:nvSpPr>
        <p:spPr>
          <a:xfrm>
            <a:off x="410817" y="1855047"/>
            <a:ext cx="11106418" cy="11027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800" dirty="0">
                <a:solidFill>
                  <a:schemeClr val="tx1"/>
                </a:solidFill>
                <a:latin typeface="Courier New" panose="02070309020205020404" pitchFamily="49" charset="0"/>
                <a:cs typeface="Courier New" panose="02070309020205020404" pitchFamily="49" charset="0"/>
              </a:rPr>
              <a:t>melanoma</a:t>
            </a:r>
            <a:r>
              <a:rPr lang="it-IT" altLang="ko-KR"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it-IT" altLang="ko-KR" dirty="0">
                <a:solidFill>
                  <a:schemeClr val="tx1"/>
                </a:solidFill>
                <a:latin typeface="Courier New" panose="02070309020205020404" pitchFamily="49" charset="0"/>
                <a:cs typeface="Courier New" panose="02070309020205020404" pitchFamily="49" charset="0"/>
              </a:rPr>
              <a:t> </a:t>
            </a:r>
            <a:r>
              <a:rPr lang="it-IT" altLang="ko-KR" dirty="0" err="1">
                <a:solidFill>
                  <a:schemeClr val="tx1"/>
                </a:solidFill>
                <a:latin typeface="Courier New" panose="02070309020205020404" pitchFamily="49" charset="0"/>
                <a:cs typeface="Courier New" panose="02070309020205020404" pitchFamily="49" charset="0"/>
              </a:rPr>
              <a:t>logNormCounts</a:t>
            </a:r>
            <a:r>
              <a:rPr lang="it-IT" altLang="ko-KR" dirty="0">
                <a:solidFill>
                  <a:schemeClr val="tx1"/>
                </a:solidFill>
                <a:latin typeface="Courier New" panose="02070309020205020404" pitchFamily="49" charset="0"/>
                <a:cs typeface="Courier New" panose="02070309020205020404" pitchFamily="49" charset="0"/>
              </a:rPr>
              <a:t>(</a:t>
            </a:r>
            <a:r>
              <a:rPr lang="en-US" altLang="ko-KR" sz="1800" dirty="0">
                <a:solidFill>
                  <a:schemeClr val="tx1"/>
                </a:solidFill>
                <a:latin typeface="Courier New" panose="02070309020205020404" pitchFamily="49" charset="0"/>
                <a:cs typeface="Courier New" panose="02070309020205020404" pitchFamily="49" charset="0"/>
              </a:rPr>
              <a:t>melanoma</a:t>
            </a:r>
            <a:r>
              <a:rPr lang="it-IT" altLang="ko-KR" dirty="0">
                <a:solidFill>
                  <a:schemeClr val="tx1"/>
                </a:solidFill>
                <a:latin typeface="Courier New" panose="02070309020205020404" pitchFamily="49" charset="0"/>
                <a:cs typeface="Courier New" panose="02070309020205020404" pitchFamily="49" charset="0"/>
              </a:rPr>
              <a:t>)</a:t>
            </a:r>
          </a:p>
          <a:p>
            <a:endParaRPr lang="en-US" altLang="ko-KR" dirty="0">
              <a:solidFill>
                <a:schemeClr val="tx1"/>
              </a:solidFill>
              <a:latin typeface="Courier New" panose="02070309020205020404" pitchFamily="49" charset="0"/>
              <a:cs typeface="Courier New" panose="02070309020205020404" pitchFamily="49" charset="0"/>
            </a:endParaRPr>
          </a:p>
          <a:p>
            <a:r>
              <a:rPr lang="en-US" altLang="ko-KR" dirty="0" err="1">
                <a:solidFill>
                  <a:schemeClr val="tx1"/>
                </a:solidFill>
                <a:latin typeface="Courier New" panose="02070309020205020404" pitchFamily="49" charset="0"/>
                <a:cs typeface="Courier New" panose="02070309020205020404" pitchFamily="49" charset="0"/>
              </a:rPr>
              <a:t>melanoma@assays@data$logcounts</a:t>
            </a:r>
            <a:r>
              <a:rPr lang="en-US" altLang="ko-KR" dirty="0">
                <a:solidFill>
                  <a:schemeClr val="tx1"/>
                </a:solidFill>
                <a:latin typeface="Courier New" panose="02070309020205020404" pitchFamily="49" charset="0"/>
                <a:cs typeface="Courier New" panose="02070309020205020404" pitchFamily="49" charset="0"/>
              </a:rPr>
              <a:t>[1:10,1:10]</a:t>
            </a:r>
          </a:p>
        </p:txBody>
      </p:sp>
      <p:sp>
        <p:nvSpPr>
          <p:cNvPr id="8" name="Rectangle 8">
            <a:extLst>
              <a:ext uri="{FF2B5EF4-FFF2-40B4-BE49-F238E27FC236}">
                <a16:creationId xmlns:a16="http://schemas.microsoft.com/office/drawing/2014/main" id="{33838D15-0988-7B4A-5331-A37DE04BF3F5}"/>
              </a:ext>
            </a:extLst>
          </p:cNvPr>
          <p:cNvSpPr/>
          <p:nvPr/>
        </p:nvSpPr>
        <p:spPr>
          <a:xfrm>
            <a:off x="410817" y="1400400"/>
            <a:ext cx="2268570" cy="461665"/>
          </a:xfrm>
          <a:prstGeom prst="rect">
            <a:avLst/>
          </a:prstGeom>
        </p:spPr>
        <p:txBody>
          <a:bodyPr wrap="none">
            <a:spAutoFit/>
          </a:bodyPr>
          <a:lstStyle/>
          <a:p>
            <a:r>
              <a:rPr lang="en-US" sz="2400" b="1" dirty="0"/>
              <a:t>Log normalize</a:t>
            </a:r>
          </a:p>
        </p:txBody>
      </p:sp>
    </p:spTree>
    <p:extLst>
      <p:ext uri="{BB962C8B-B14F-4D97-AF65-F5344CB8AC3E}">
        <p14:creationId xmlns:p14="http://schemas.microsoft.com/office/powerpoint/2010/main" val="42348435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altLang="ko-KR"/>
              <a:t>Feature selection and Dimension reduction</a:t>
            </a:r>
            <a:endParaRPr lang="en-KR" sz="2500"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29</a:t>
            </a:fld>
            <a:endParaRPr lang="en-KR" dirty="0"/>
          </a:p>
        </p:txBody>
      </p:sp>
      <p:sp>
        <p:nvSpPr>
          <p:cNvPr id="11" name="Rectangle 10">
            <a:extLst>
              <a:ext uri="{FF2B5EF4-FFF2-40B4-BE49-F238E27FC236}">
                <a16:creationId xmlns:a16="http://schemas.microsoft.com/office/drawing/2014/main" id="{6E403822-5378-A145-A097-6267BC6E9CA1}"/>
              </a:ext>
            </a:extLst>
          </p:cNvPr>
          <p:cNvSpPr/>
          <p:nvPr/>
        </p:nvSpPr>
        <p:spPr>
          <a:xfrm>
            <a:off x="5463082" y="3647661"/>
            <a:ext cx="6728917" cy="461665"/>
          </a:xfrm>
          <a:prstGeom prst="rect">
            <a:avLst/>
          </a:prstGeom>
        </p:spPr>
        <p:txBody>
          <a:bodyPr wrap="square">
            <a:spAutoFit/>
          </a:bodyPr>
          <a:lstStyle/>
          <a:p>
            <a:pPr marL="285750" indent="-285750">
              <a:buFont typeface="Arial" panose="020B0604020202020204" pitchFamily="34" charset="0"/>
              <a:buChar char="•"/>
            </a:pPr>
            <a:endParaRPr lang="en-US" sz="2400" dirty="0"/>
          </a:p>
        </p:txBody>
      </p:sp>
      <p:sp>
        <p:nvSpPr>
          <p:cNvPr id="28" name="직사각형 5">
            <a:extLst>
              <a:ext uri="{FF2B5EF4-FFF2-40B4-BE49-F238E27FC236}">
                <a16:creationId xmlns:a16="http://schemas.microsoft.com/office/drawing/2014/main" id="{C22AFDD4-DB6E-206E-4F17-CBDB8A8CD4D6}"/>
              </a:ext>
            </a:extLst>
          </p:cNvPr>
          <p:cNvSpPr/>
          <p:nvPr/>
        </p:nvSpPr>
        <p:spPr>
          <a:xfrm>
            <a:off x="410817" y="1897706"/>
            <a:ext cx="11106418" cy="11163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800">
                <a:solidFill>
                  <a:schemeClr val="tx1"/>
                </a:solidFill>
                <a:latin typeface="Courier New" panose="02070309020205020404" pitchFamily="49" charset="0"/>
                <a:cs typeface="Courier New" panose="02070309020205020404" pitchFamily="49" charset="0"/>
              </a:rPr>
              <a:t>dec = scran::modelGeneVar(</a:t>
            </a:r>
            <a:r>
              <a:rPr lang="en-US" altLang="ko-KR">
                <a:solidFill>
                  <a:schemeClr val="tx1"/>
                </a:solidFill>
                <a:latin typeface="Courier New" panose="02070309020205020404" pitchFamily="49" charset="0"/>
                <a:cs typeface="Courier New" panose="02070309020205020404" pitchFamily="49" charset="0"/>
              </a:rPr>
              <a:t>melanoma</a:t>
            </a:r>
            <a:r>
              <a:rPr lang="en-US" altLang="ko-KR" sz="1800">
                <a:solidFill>
                  <a:schemeClr val="tx1"/>
                </a:solidFill>
                <a:latin typeface="Courier New" panose="02070309020205020404" pitchFamily="49" charset="0"/>
                <a:cs typeface="Courier New" panose="02070309020205020404" pitchFamily="49" charset="0"/>
              </a:rPr>
              <a:t>, assay.type=“</a:t>
            </a:r>
            <a:r>
              <a:rPr lang="en-US" altLang="ko-KR" b="0" i="0">
                <a:solidFill>
                  <a:schemeClr val="tx1"/>
                </a:solidFill>
                <a:effectLst/>
                <a:latin typeface="Courier New" panose="02070309020205020404" pitchFamily="49" charset="0"/>
                <a:cs typeface="Courier New" panose="02070309020205020404" pitchFamily="49" charset="0"/>
              </a:rPr>
              <a:t>logcounts”</a:t>
            </a:r>
            <a:r>
              <a:rPr lang="en-US" altLang="ko-KR" sz="1800">
                <a:solidFill>
                  <a:schemeClr val="tx1"/>
                </a:solidFill>
                <a:latin typeface="Courier New" panose="02070309020205020404" pitchFamily="49" charset="0"/>
                <a:cs typeface="Courier New" panose="02070309020205020404" pitchFamily="49" charset="0"/>
              </a:rPr>
              <a:t>)</a:t>
            </a:r>
            <a:endParaRPr lang="en-US">
              <a:solidFill>
                <a:schemeClr val="tx1"/>
              </a:solidFill>
              <a:latin typeface="Courier New" panose="02070309020205020404" pitchFamily="49" charset="0"/>
              <a:cs typeface="Courier New" panose="02070309020205020404" pitchFamily="49" charset="0"/>
            </a:endParaRPr>
          </a:p>
          <a:p>
            <a:r>
              <a:rPr lang="en-US" altLang="ko-KR">
                <a:solidFill>
                  <a:schemeClr val="tx1"/>
                </a:solidFill>
                <a:latin typeface="Courier New" panose="02070309020205020404" pitchFamily="49" charset="0"/>
                <a:cs typeface="Courier New" panose="02070309020205020404" pitchFamily="49" charset="0"/>
              </a:rPr>
              <a:t>top = </a:t>
            </a:r>
            <a:r>
              <a:rPr lang="en-US" altLang="ko-KR" sz="1800">
                <a:solidFill>
                  <a:schemeClr val="tx1"/>
                </a:solidFill>
                <a:latin typeface="Courier New" panose="02070309020205020404" pitchFamily="49" charset="0"/>
                <a:cs typeface="Courier New" panose="02070309020205020404" pitchFamily="49" charset="0"/>
              </a:rPr>
              <a:t>scran::</a:t>
            </a:r>
            <a:r>
              <a:rPr lang="en-US" altLang="ko-KR">
                <a:solidFill>
                  <a:schemeClr val="tx1"/>
                </a:solidFill>
                <a:latin typeface="Courier New" panose="02070309020205020404" pitchFamily="49" charset="0"/>
                <a:cs typeface="Courier New" panose="02070309020205020404" pitchFamily="49" charset="0"/>
              </a:rPr>
              <a:t>getTopHVGs(melanoma, n=2000)</a:t>
            </a:r>
            <a:endParaRPr lang="en-US">
              <a:solidFill>
                <a:schemeClr val="tx1"/>
              </a:solidFill>
              <a:latin typeface="Courier New" panose="02070309020205020404" pitchFamily="49" charset="0"/>
              <a:cs typeface="Courier New" panose="02070309020205020404" pitchFamily="49" charset="0"/>
            </a:endParaRPr>
          </a:p>
        </p:txBody>
      </p:sp>
      <p:sp>
        <p:nvSpPr>
          <p:cNvPr id="7" name="Rectangle 8">
            <a:extLst>
              <a:ext uri="{FF2B5EF4-FFF2-40B4-BE49-F238E27FC236}">
                <a16:creationId xmlns:a16="http://schemas.microsoft.com/office/drawing/2014/main" id="{A37E2049-BFEA-7211-F091-0A0CC6EBD3C6}"/>
              </a:ext>
            </a:extLst>
          </p:cNvPr>
          <p:cNvSpPr/>
          <p:nvPr/>
        </p:nvSpPr>
        <p:spPr>
          <a:xfrm>
            <a:off x="410817" y="1400400"/>
            <a:ext cx="2715808" cy="461665"/>
          </a:xfrm>
          <a:prstGeom prst="rect">
            <a:avLst/>
          </a:prstGeom>
        </p:spPr>
        <p:txBody>
          <a:bodyPr wrap="none">
            <a:spAutoFit/>
          </a:bodyPr>
          <a:lstStyle/>
          <a:p>
            <a:r>
              <a:rPr lang="en-US" altLang="ko-KR" sz="2400" b="1"/>
              <a:t>Feature selection</a:t>
            </a:r>
            <a:endParaRPr lang="en-US" sz="2400" b="1" dirty="0"/>
          </a:p>
        </p:txBody>
      </p:sp>
      <p:sp>
        <p:nvSpPr>
          <p:cNvPr id="8" name="직사각형 5">
            <a:extLst>
              <a:ext uri="{FF2B5EF4-FFF2-40B4-BE49-F238E27FC236}">
                <a16:creationId xmlns:a16="http://schemas.microsoft.com/office/drawing/2014/main" id="{C5A22AA8-0547-0BE1-F430-CC8FEDA46995}"/>
              </a:ext>
            </a:extLst>
          </p:cNvPr>
          <p:cNvSpPr/>
          <p:nvPr/>
        </p:nvSpPr>
        <p:spPr>
          <a:xfrm>
            <a:off x="410817" y="3843482"/>
            <a:ext cx="11106418" cy="5979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800">
                <a:solidFill>
                  <a:schemeClr val="tx1"/>
                </a:solidFill>
                <a:latin typeface="Courier New" panose="02070309020205020404" pitchFamily="49" charset="0"/>
                <a:cs typeface="Courier New" panose="02070309020205020404" pitchFamily="49" charset="0"/>
              </a:rPr>
              <a:t>melanoma  = scater::runPCA(melanoma, subset_row = top,ncomponents = 50)</a:t>
            </a:r>
            <a:endParaRPr lang="en-US" altLang="ko-KR">
              <a:solidFill>
                <a:schemeClr val="tx1"/>
              </a:solidFill>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59B6E023-97F5-9B7F-C050-E9A778E70E2D}"/>
              </a:ext>
            </a:extLst>
          </p:cNvPr>
          <p:cNvSpPr/>
          <p:nvPr/>
        </p:nvSpPr>
        <p:spPr>
          <a:xfrm>
            <a:off x="410817" y="3346176"/>
            <a:ext cx="4166525" cy="461665"/>
          </a:xfrm>
          <a:prstGeom prst="rect">
            <a:avLst/>
          </a:prstGeom>
        </p:spPr>
        <p:txBody>
          <a:bodyPr wrap="none">
            <a:spAutoFit/>
          </a:bodyPr>
          <a:lstStyle/>
          <a:p>
            <a:r>
              <a:rPr lang="en-US" altLang="ko-KR" sz="2400" b="1"/>
              <a:t>Dimension reduction - PCA</a:t>
            </a:r>
            <a:endParaRPr lang="en-US" sz="2400" b="1" dirty="0"/>
          </a:p>
        </p:txBody>
      </p:sp>
      <p:sp>
        <p:nvSpPr>
          <p:cNvPr id="10" name="TextBox 9">
            <a:extLst>
              <a:ext uri="{FF2B5EF4-FFF2-40B4-BE49-F238E27FC236}">
                <a16:creationId xmlns:a16="http://schemas.microsoft.com/office/drawing/2014/main" id="{B9734385-A753-FCF3-AE8D-436EB4E3CEDB}"/>
              </a:ext>
            </a:extLst>
          </p:cNvPr>
          <p:cNvSpPr txBox="1"/>
          <p:nvPr/>
        </p:nvSpPr>
        <p:spPr>
          <a:xfrm>
            <a:off x="410817" y="0"/>
            <a:ext cx="928459" cy="292388"/>
          </a:xfrm>
          <a:prstGeom prst="rect">
            <a:avLst/>
          </a:prstGeom>
          <a:noFill/>
        </p:spPr>
        <p:txBody>
          <a:bodyPr wrap="none" rtlCol="0">
            <a:spAutoFit/>
          </a:bodyPr>
          <a:lstStyle/>
          <a:p>
            <a:r>
              <a:rPr lang="en-KR" sz="1300" dirty="0">
                <a:solidFill>
                  <a:srgbClr val="E3E3E3"/>
                </a:solidFill>
              </a:rPr>
              <a:t>Load data</a:t>
            </a:r>
          </a:p>
        </p:txBody>
      </p:sp>
      <p:sp>
        <p:nvSpPr>
          <p:cNvPr id="25" name="TextBox 24">
            <a:extLst>
              <a:ext uri="{FF2B5EF4-FFF2-40B4-BE49-F238E27FC236}">
                <a16:creationId xmlns:a16="http://schemas.microsoft.com/office/drawing/2014/main" id="{98811DE2-CFAA-53E0-8354-A3B8566CBE9F}"/>
              </a:ext>
            </a:extLst>
          </p:cNvPr>
          <p:cNvSpPr txBox="1"/>
          <p:nvPr/>
        </p:nvSpPr>
        <p:spPr>
          <a:xfrm>
            <a:off x="2323841" y="0"/>
            <a:ext cx="1252266" cy="292388"/>
          </a:xfrm>
          <a:prstGeom prst="rect">
            <a:avLst/>
          </a:prstGeom>
          <a:noFill/>
        </p:spPr>
        <p:txBody>
          <a:bodyPr wrap="none" rtlCol="0">
            <a:spAutoFit/>
          </a:bodyPr>
          <a:lstStyle/>
          <a:p>
            <a:r>
              <a:rPr lang="en-US" sz="1300">
                <a:solidFill>
                  <a:srgbClr val="E3E3E3"/>
                </a:solidFill>
              </a:rPr>
              <a:t>Preprocessing</a:t>
            </a:r>
            <a:endParaRPr lang="en-KR" sz="1300" dirty="0">
              <a:solidFill>
                <a:srgbClr val="E3E3E3"/>
              </a:solidFill>
            </a:endParaRPr>
          </a:p>
        </p:txBody>
      </p:sp>
      <p:sp>
        <p:nvSpPr>
          <p:cNvPr id="26" name="TextBox 25">
            <a:extLst>
              <a:ext uri="{FF2B5EF4-FFF2-40B4-BE49-F238E27FC236}">
                <a16:creationId xmlns:a16="http://schemas.microsoft.com/office/drawing/2014/main" id="{B3B9AD01-A745-D6E0-37AE-19371E09D143}"/>
              </a:ext>
            </a:extLst>
          </p:cNvPr>
          <p:cNvSpPr txBox="1"/>
          <p:nvPr/>
        </p:nvSpPr>
        <p:spPr>
          <a:xfrm>
            <a:off x="4445167" y="0"/>
            <a:ext cx="3365024" cy="292388"/>
          </a:xfrm>
          <a:prstGeom prst="rect">
            <a:avLst/>
          </a:prstGeom>
          <a:noFill/>
        </p:spPr>
        <p:txBody>
          <a:bodyPr wrap="none" rtlCol="0">
            <a:spAutoFit/>
          </a:bodyPr>
          <a:lstStyle/>
          <a:p>
            <a:r>
              <a:rPr lang="en-KR" sz="1300" b="1"/>
              <a:t>Feature selection</a:t>
            </a:r>
            <a:r>
              <a:rPr lang="en-US" sz="1300" b="1"/>
              <a:t> / Dimension reduction</a:t>
            </a:r>
            <a:endParaRPr lang="en-KR" sz="1300" b="1" dirty="0"/>
          </a:p>
        </p:txBody>
      </p:sp>
      <p:sp>
        <p:nvSpPr>
          <p:cNvPr id="27" name="TextBox 26">
            <a:extLst>
              <a:ext uri="{FF2B5EF4-FFF2-40B4-BE49-F238E27FC236}">
                <a16:creationId xmlns:a16="http://schemas.microsoft.com/office/drawing/2014/main" id="{92388F96-7D9C-1F41-056D-5EF9FB875059}"/>
              </a:ext>
            </a:extLst>
          </p:cNvPr>
          <p:cNvSpPr txBox="1"/>
          <p:nvPr/>
        </p:nvSpPr>
        <p:spPr>
          <a:xfrm>
            <a:off x="8632008" y="0"/>
            <a:ext cx="936475" cy="292388"/>
          </a:xfrm>
          <a:prstGeom prst="rect">
            <a:avLst/>
          </a:prstGeom>
          <a:noFill/>
        </p:spPr>
        <p:txBody>
          <a:bodyPr wrap="none" rtlCol="0">
            <a:spAutoFit/>
          </a:bodyPr>
          <a:lstStyle/>
          <a:p>
            <a:r>
              <a:rPr lang="en-KR" sz="1300" dirty="0">
                <a:solidFill>
                  <a:schemeClr val="bg1">
                    <a:lumMod val="85000"/>
                  </a:schemeClr>
                </a:solidFill>
              </a:rPr>
              <a:t>Clustering</a:t>
            </a:r>
          </a:p>
        </p:txBody>
      </p:sp>
      <p:sp>
        <p:nvSpPr>
          <p:cNvPr id="29" name="TextBox 28">
            <a:extLst>
              <a:ext uri="{FF2B5EF4-FFF2-40B4-BE49-F238E27FC236}">
                <a16:creationId xmlns:a16="http://schemas.microsoft.com/office/drawing/2014/main" id="{64650F89-E283-4145-E515-2AD22185A2DC}"/>
              </a:ext>
            </a:extLst>
          </p:cNvPr>
          <p:cNvSpPr txBox="1"/>
          <p:nvPr/>
        </p:nvSpPr>
        <p:spPr>
          <a:xfrm>
            <a:off x="10625941" y="0"/>
            <a:ext cx="982961" cy="292388"/>
          </a:xfrm>
          <a:prstGeom prst="rect">
            <a:avLst/>
          </a:prstGeom>
          <a:noFill/>
        </p:spPr>
        <p:txBody>
          <a:bodyPr wrap="none" rtlCol="0">
            <a:spAutoFit/>
          </a:bodyPr>
          <a:lstStyle/>
          <a:p>
            <a:r>
              <a:rPr lang="en-US" sz="1300">
                <a:solidFill>
                  <a:schemeClr val="bg1">
                    <a:lumMod val="85000"/>
                  </a:schemeClr>
                </a:solidFill>
              </a:rPr>
              <a:t>Annotation</a:t>
            </a:r>
            <a:endParaRPr lang="en-KR" sz="1300" dirty="0">
              <a:solidFill>
                <a:schemeClr val="bg1">
                  <a:lumMod val="85000"/>
                </a:schemeClr>
              </a:solidFill>
            </a:endParaRPr>
          </a:p>
        </p:txBody>
      </p:sp>
      <p:cxnSp>
        <p:nvCxnSpPr>
          <p:cNvPr id="30" name="Straight Connector 17">
            <a:extLst>
              <a:ext uri="{FF2B5EF4-FFF2-40B4-BE49-F238E27FC236}">
                <a16:creationId xmlns:a16="http://schemas.microsoft.com/office/drawing/2014/main" id="{54D8B339-1504-7682-3104-25EA76333F3B}"/>
              </a:ext>
            </a:extLst>
          </p:cNvPr>
          <p:cNvCxnSpPr>
            <a:stCxn id="10" idx="3"/>
            <a:endCxn id="25" idx="1"/>
          </p:cNvCxnSpPr>
          <p:nvPr/>
        </p:nvCxnSpPr>
        <p:spPr>
          <a:xfrm>
            <a:off x="1339276" y="146194"/>
            <a:ext cx="98456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1" name="Straight Connector 19">
            <a:extLst>
              <a:ext uri="{FF2B5EF4-FFF2-40B4-BE49-F238E27FC236}">
                <a16:creationId xmlns:a16="http://schemas.microsoft.com/office/drawing/2014/main" id="{4DD67115-DD37-80D4-4927-19925C3B446C}"/>
              </a:ext>
            </a:extLst>
          </p:cNvPr>
          <p:cNvCxnSpPr>
            <a:cxnSpLocks/>
            <a:stCxn id="26" idx="3"/>
            <a:endCxn id="27" idx="1"/>
          </p:cNvCxnSpPr>
          <p:nvPr/>
        </p:nvCxnSpPr>
        <p:spPr>
          <a:xfrm>
            <a:off x="7810191" y="146194"/>
            <a:ext cx="821817"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20">
            <a:extLst>
              <a:ext uri="{FF2B5EF4-FFF2-40B4-BE49-F238E27FC236}">
                <a16:creationId xmlns:a16="http://schemas.microsoft.com/office/drawing/2014/main" id="{FE7E1835-6C54-2C53-A517-44D80E15B8D2}"/>
              </a:ext>
            </a:extLst>
          </p:cNvPr>
          <p:cNvCxnSpPr>
            <a:cxnSpLocks/>
            <a:stCxn id="27" idx="3"/>
            <a:endCxn id="29" idx="1"/>
          </p:cNvCxnSpPr>
          <p:nvPr/>
        </p:nvCxnSpPr>
        <p:spPr>
          <a:xfrm>
            <a:off x="9568483"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22">
            <a:extLst>
              <a:ext uri="{FF2B5EF4-FFF2-40B4-BE49-F238E27FC236}">
                <a16:creationId xmlns:a16="http://schemas.microsoft.com/office/drawing/2014/main" id="{CD0B29D9-DBD2-AB4E-7A0C-FECE683E9F30}"/>
              </a:ext>
            </a:extLst>
          </p:cNvPr>
          <p:cNvCxnSpPr>
            <a:cxnSpLocks/>
            <a:stCxn id="25" idx="3"/>
            <a:endCxn id="26" idx="1"/>
          </p:cNvCxnSpPr>
          <p:nvPr/>
        </p:nvCxnSpPr>
        <p:spPr>
          <a:xfrm>
            <a:off x="3576107" y="146194"/>
            <a:ext cx="86906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5172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49D03A1-190F-704A-AA1E-3C6474BD088E}"/>
              </a:ext>
            </a:extLst>
          </p:cNvPr>
          <p:cNvSpPr>
            <a:spLocks noGrp="1"/>
          </p:cNvSpPr>
          <p:nvPr>
            <p:ph type="title"/>
          </p:nvPr>
        </p:nvSpPr>
        <p:spPr/>
        <p:txBody>
          <a:bodyPr/>
          <a:lstStyle/>
          <a:p>
            <a:r>
              <a:rPr lang="en-KR" dirty="0"/>
              <a:t>What is R programming?</a:t>
            </a:r>
          </a:p>
        </p:txBody>
      </p:sp>
      <p:sp>
        <p:nvSpPr>
          <p:cNvPr id="8" name="Text Placeholder 7">
            <a:extLst>
              <a:ext uri="{FF2B5EF4-FFF2-40B4-BE49-F238E27FC236}">
                <a16:creationId xmlns:a16="http://schemas.microsoft.com/office/drawing/2014/main" id="{D8CFE4CC-7CC1-5446-87D6-55A34A015808}"/>
              </a:ext>
            </a:extLst>
          </p:cNvPr>
          <p:cNvSpPr>
            <a:spLocks noGrp="1"/>
          </p:cNvSpPr>
          <p:nvPr>
            <p:ph type="body" idx="1"/>
          </p:nvPr>
        </p:nvSpPr>
        <p:spPr/>
        <p:txBody>
          <a:bodyPr/>
          <a:lstStyle/>
          <a:p>
            <a:r>
              <a:rPr lang="en-KR" dirty="0"/>
              <a:t>1</a:t>
            </a:r>
          </a:p>
        </p:txBody>
      </p:sp>
      <p:sp>
        <p:nvSpPr>
          <p:cNvPr id="4" name="Date Placeholder 3">
            <a:extLst>
              <a:ext uri="{FF2B5EF4-FFF2-40B4-BE49-F238E27FC236}">
                <a16:creationId xmlns:a16="http://schemas.microsoft.com/office/drawing/2014/main" id="{8E0332A5-7865-4941-8BC4-45ADFCC806E6}"/>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AF985218-7F82-1641-AC23-7B1DF6F14762}"/>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C6049606-DEAD-A64B-92AB-3F44494A3F23}"/>
              </a:ext>
            </a:extLst>
          </p:cNvPr>
          <p:cNvSpPr>
            <a:spLocks noGrp="1"/>
          </p:cNvSpPr>
          <p:nvPr>
            <p:ph type="sldNum" sz="quarter" idx="12"/>
          </p:nvPr>
        </p:nvSpPr>
        <p:spPr/>
        <p:txBody>
          <a:bodyPr/>
          <a:lstStyle/>
          <a:p>
            <a:fld id="{11828C5E-8CE4-D747-8F0F-AA7D410D5DC1}" type="slidenum">
              <a:rPr lang="en-KR" smtClean="0"/>
              <a:pPr/>
              <a:t>3</a:t>
            </a:fld>
            <a:endParaRPr lang="en-KR" dirty="0"/>
          </a:p>
        </p:txBody>
      </p:sp>
    </p:spTree>
    <p:extLst>
      <p:ext uri="{BB962C8B-B14F-4D97-AF65-F5344CB8AC3E}">
        <p14:creationId xmlns:p14="http://schemas.microsoft.com/office/powerpoint/2010/main" val="432466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altLang="ko-KR" sz="3000"/>
              <a:t>Preprocessing, Feature selection, Dimension reduction at once</a:t>
            </a:r>
            <a:endParaRPr lang="en-KR" sz="3000"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30</a:t>
            </a:fld>
            <a:endParaRPr lang="en-KR" dirty="0"/>
          </a:p>
        </p:txBody>
      </p:sp>
      <p:sp>
        <p:nvSpPr>
          <p:cNvPr id="11" name="Rectangle 10">
            <a:extLst>
              <a:ext uri="{FF2B5EF4-FFF2-40B4-BE49-F238E27FC236}">
                <a16:creationId xmlns:a16="http://schemas.microsoft.com/office/drawing/2014/main" id="{6E403822-5378-A145-A097-6267BC6E9CA1}"/>
              </a:ext>
            </a:extLst>
          </p:cNvPr>
          <p:cNvSpPr/>
          <p:nvPr/>
        </p:nvSpPr>
        <p:spPr>
          <a:xfrm>
            <a:off x="5463082" y="3647661"/>
            <a:ext cx="6728917" cy="461665"/>
          </a:xfrm>
          <a:prstGeom prst="rect">
            <a:avLst/>
          </a:prstGeom>
        </p:spPr>
        <p:txBody>
          <a:bodyPr wrap="square">
            <a:spAutoFit/>
          </a:bodyPr>
          <a:lstStyle/>
          <a:p>
            <a:pPr marL="285750" indent="-285750">
              <a:buFont typeface="Arial" panose="020B0604020202020204" pitchFamily="34" charset="0"/>
              <a:buChar char="•"/>
            </a:pPr>
            <a:endParaRPr lang="en-US" sz="2400" dirty="0"/>
          </a:p>
        </p:txBody>
      </p:sp>
      <p:sp>
        <p:nvSpPr>
          <p:cNvPr id="28" name="직사각형 5">
            <a:extLst>
              <a:ext uri="{FF2B5EF4-FFF2-40B4-BE49-F238E27FC236}">
                <a16:creationId xmlns:a16="http://schemas.microsoft.com/office/drawing/2014/main" id="{C22AFDD4-DB6E-206E-4F17-CBDB8A8CD4D6}"/>
              </a:ext>
            </a:extLst>
          </p:cNvPr>
          <p:cNvSpPr/>
          <p:nvPr/>
        </p:nvSpPr>
        <p:spPr>
          <a:xfrm>
            <a:off x="410817" y="1495824"/>
            <a:ext cx="11106418" cy="8579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latin typeface="Courier New" panose="02070309020205020404" pitchFamily="49" charset="0"/>
                <a:cs typeface="Courier New" panose="02070309020205020404" pitchFamily="49" charset="0"/>
              </a:rPr>
              <a:t>melanoma </a:t>
            </a:r>
            <a:r>
              <a:rPr lang="en-US" altLang="ko-KR">
                <a:solidFill>
                  <a:schemeClr val="tx1"/>
                </a:solidFill>
                <a:latin typeface="Courier New" panose="02070309020205020404" pitchFamily="49" charset="0"/>
                <a:cs typeface="Courier New" panose="02070309020205020404" pitchFamily="49" charset="0"/>
              </a:rPr>
              <a:t>=</a:t>
            </a:r>
            <a:r>
              <a:rPr lang="en-US">
                <a:solidFill>
                  <a:schemeClr val="tx1"/>
                </a:solidFill>
                <a:latin typeface="Courier New" panose="02070309020205020404" pitchFamily="49" charset="0"/>
                <a:cs typeface="Courier New" panose="02070309020205020404" pitchFamily="49" charset="0"/>
              </a:rPr>
              <a:t> spatialPreprocess(melanoma, platform="ST", n.PCs=50, n.HVGs=2000, log.normalize=TRUE)</a:t>
            </a:r>
          </a:p>
        </p:txBody>
      </p:sp>
      <p:sp>
        <p:nvSpPr>
          <p:cNvPr id="3" name="TextBox 2">
            <a:extLst>
              <a:ext uri="{FF2B5EF4-FFF2-40B4-BE49-F238E27FC236}">
                <a16:creationId xmlns:a16="http://schemas.microsoft.com/office/drawing/2014/main" id="{61ABD67E-DE2E-90A0-FAAD-E629A7673294}"/>
              </a:ext>
            </a:extLst>
          </p:cNvPr>
          <p:cNvSpPr txBox="1"/>
          <p:nvPr/>
        </p:nvSpPr>
        <p:spPr>
          <a:xfrm>
            <a:off x="410817" y="0"/>
            <a:ext cx="928459" cy="292388"/>
          </a:xfrm>
          <a:prstGeom prst="rect">
            <a:avLst/>
          </a:prstGeom>
          <a:noFill/>
        </p:spPr>
        <p:txBody>
          <a:bodyPr wrap="none" rtlCol="0">
            <a:spAutoFit/>
          </a:bodyPr>
          <a:lstStyle/>
          <a:p>
            <a:r>
              <a:rPr lang="en-KR" sz="1300" dirty="0">
                <a:solidFill>
                  <a:srgbClr val="E3E3E3"/>
                </a:solidFill>
              </a:rPr>
              <a:t>Load data</a:t>
            </a:r>
          </a:p>
        </p:txBody>
      </p:sp>
      <p:sp>
        <p:nvSpPr>
          <p:cNvPr id="7" name="TextBox 6">
            <a:extLst>
              <a:ext uri="{FF2B5EF4-FFF2-40B4-BE49-F238E27FC236}">
                <a16:creationId xmlns:a16="http://schemas.microsoft.com/office/drawing/2014/main" id="{BF25AACE-B540-2EEA-A606-797C755FA80B}"/>
              </a:ext>
            </a:extLst>
          </p:cNvPr>
          <p:cNvSpPr txBox="1"/>
          <p:nvPr/>
        </p:nvSpPr>
        <p:spPr>
          <a:xfrm>
            <a:off x="2323841" y="0"/>
            <a:ext cx="1252266" cy="292388"/>
          </a:xfrm>
          <a:prstGeom prst="rect">
            <a:avLst/>
          </a:prstGeom>
          <a:noFill/>
        </p:spPr>
        <p:txBody>
          <a:bodyPr wrap="none" rtlCol="0">
            <a:spAutoFit/>
          </a:bodyPr>
          <a:lstStyle/>
          <a:p>
            <a:r>
              <a:rPr lang="en-US" sz="1300">
                <a:solidFill>
                  <a:srgbClr val="E3E3E3"/>
                </a:solidFill>
              </a:rPr>
              <a:t>Preprocessing</a:t>
            </a:r>
            <a:endParaRPr lang="en-KR" sz="1300" dirty="0">
              <a:solidFill>
                <a:srgbClr val="E3E3E3"/>
              </a:solidFill>
            </a:endParaRPr>
          </a:p>
        </p:txBody>
      </p:sp>
      <p:sp>
        <p:nvSpPr>
          <p:cNvPr id="8" name="TextBox 7">
            <a:extLst>
              <a:ext uri="{FF2B5EF4-FFF2-40B4-BE49-F238E27FC236}">
                <a16:creationId xmlns:a16="http://schemas.microsoft.com/office/drawing/2014/main" id="{D19E898B-12B3-0C4F-20FC-CCF1BF943A63}"/>
              </a:ext>
            </a:extLst>
          </p:cNvPr>
          <p:cNvSpPr txBox="1"/>
          <p:nvPr/>
        </p:nvSpPr>
        <p:spPr>
          <a:xfrm>
            <a:off x="4445167" y="0"/>
            <a:ext cx="3365024" cy="292388"/>
          </a:xfrm>
          <a:prstGeom prst="rect">
            <a:avLst/>
          </a:prstGeom>
          <a:noFill/>
        </p:spPr>
        <p:txBody>
          <a:bodyPr wrap="none" rtlCol="0">
            <a:spAutoFit/>
          </a:bodyPr>
          <a:lstStyle/>
          <a:p>
            <a:r>
              <a:rPr lang="en-KR" sz="1300" b="1"/>
              <a:t>Feature selection</a:t>
            </a:r>
            <a:r>
              <a:rPr lang="en-US" sz="1300" b="1" dirty="0"/>
              <a:t> / Dimension reduction</a:t>
            </a:r>
            <a:endParaRPr lang="en-KR" sz="1300" b="1" dirty="0"/>
          </a:p>
        </p:txBody>
      </p:sp>
      <p:sp>
        <p:nvSpPr>
          <p:cNvPr id="9" name="TextBox 8">
            <a:extLst>
              <a:ext uri="{FF2B5EF4-FFF2-40B4-BE49-F238E27FC236}">
                <a16:creationId xmlns:a16="http://schemas.microsoft.com/office/drawing/2014/main" id="{D6E305BE-2BAA-C41C-F957-EB72F35C4251}"/>
              </a:ext>
            </a:extLst>
          </p:cNvPr>
          <p:cNvSpPr txBox="1"/>
          <p:nvPr/>
        </p:nvSpPr>
        <p:spPr>
          <a:xfrm>
            <a:off x="8632008" y="0"/>
            <a:ext cx="936475" cy="292388"/>
          </a:xfrm>
          <a:prstGeom prst="rect">
            <a:avLst/>
          </a:prstGeom>
          <a:noFill/>
        </p:spPr>
        <p:txBody>
          <a:bodyPr wrap="none" rtlCol="0">
            <a:spAutoFit/>
          </a:bodyPr>
          <a:lstStyle/>
          <a:p>
            <a:r>
              <a:rPr lang="en-KR" sz="1300" dirty="0">
                <a:solidFill>
                  <a:schemeClr val="bg1">
                    <a:lumMod val="85000"/>
                  </a:schemeClr>
                </a:solidFill>
              </a:rPr>
              <a:t>Clustering</a:t>
            </a:r>
          </a:p>
        </p:txBody>
      </p:sp>
      <p:sp>
        <p:nvSpPr>
          <p:cNvPr id="10" name="TextBox 9">
            <a:extLst>
              <a:ext uri="{FF2B5EF4-FFF2-40B4-BE49-F238E27FC236}">
                <a16:creationId xmlns:a16="http://schemas.microsoft.com/office/drawing/2014/main" id="{5B2E1AAD-CE33-872B-32A1-14ED655DF0F0}"/>
              </a:ext>
            </a:extLst>
          </p:cNvPr>
          <p:cNvSpPr txBox="1"/>
          <p:nvPr/>
        </p:nvSpPr>
        <p:spPr>
          <a:xfrm>
            <a:off x="10625941" y="0"/>
            <a:ext cx="982961" cy="292388"/>
          </a:xfrm>
          <a:prstGeom prst="rect">
            <a:avLst/>
          </a:prstGeom>
          <a:noFill/>
        </p:spPr>
        <p:txBody>
          <a:bodyPr wrap="none" rtlCol="0">
            <a:spAutoFit/>
          </a:bodyPr>
          <a:lstStyle/>
          <a:p>
            <a:r>
              <a:rPr lang="en-US" sz="1300">
                <a:solidFill>
                  <a:schemeClr val="bg1">
                    <a:lumMod val="85000"/>
                  </a:schemeClr>
                </a:solidFill>
              </a:rPr>
              <a:t>Annotation</a:t>
            </a:r>
            <a:endParaRPr lang="en-KR" sz="1300" dirty="0">
              <a:solidFill>
                <a:schemeClr val="bg1">
                  <a:lumMod val="85000"/>
                </a:schemeClr>
              </a:solidFill>
            </a:endParaRPr>
          </a:p>
        </p:txBody>
      </p:sp>
      <p:cxnSp>
        <p:nvCxnSpPr>
          <p:cNvPr id="25" name="Straight Connector 17">
            <a:extLst>
              <a:ext uri="{FF2B5EF4-FFF2-40B4-BE49-F238E27FC236}">
                <a16:creationId xmlns:a16="http://schemas.microsoft.com/office/drawing/2014/main" id="{EB900BB9-009D-EEEB-EFA4-8B0132517445}"/>
              </a:ext>
            </a:extLst>
          </p:cNvPr>
          <p:cNvCxnSpPr>
            <a:stCxn id="3" idx="3"/>
            <a:endCxn id="7" idx="1"/>
          </p:cNvCxnSpPr>
          <p:nvPr/>
        </p:nvCxnSpPr>
        <p:spPr>
          <a:xfrm>
            <a:off x="1339276" y="146194"/>
            <a:ext cx="98456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19">
            <a:extLst>
              <a:ext uri="{FF2B5EF4-FFF2-40B4-BE49-F238E27FC236}">
                <a16:creationId xmlns:a16="http://schemas.microsoft.com/office/drawing/2014/main" id="{9557B699-1041-4595-35B1-B83BAAF5C8B0}"/>
              </a:ext>
            </a:extLst>
          </p:cNvPr>
          <p:cNvCxnSpPr>
            <a:cxnSpLocks/>
            <a:stCxn id="8" idx="3"/>
            <a:endCxn id="9" idx="1"/>
          </p:cNvCxnSpPr>
          <p:nvPr/>
        </p:nvCxnSpPr>
        <p:spPr>
          <a:xfrm>
            <a:off x="7810191" y="146194"/>
            <a:ext cx="821817"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0">
            <a:extLst>
              <a:ext uri="{FF2B5EF4-FFF2-40B4-BE49-F238E27FC236}">
                <a16:creationId xmlns:a16="http://schemas.microsoft.com/office/drawing/2014/main" id="{333754BB-2D9D-9E6E-ACA4-F97CF925344C}"/>
              </a:ext>
            </a:extLst>
          </p:cNvPr>
          <p:cNvCxnSpPr>
            <a:cxnSpLocks/>
            <a:stCxn id="9" idx="3"/>
            <a:endCxn id="10" idx="1"/>
          </p:cNvCxnSpPr>
          <p:nvPr/>
        </p:nvCxnSpPr>
        <p:spPr>
          <a:xfrm>
            <a:off x="9568483"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2">
            <a:extLst>
              <a:ext uri="{FF2B5EF4-FFF2-40B4-BE49-F238E27FC236}">
                <a16:creationId xmlns:a16="http://schemas.microsoft.com/office/drawing/2014/main" id="{019D931C-8E88-FBF5-E94B-B004309A1376}"/>
              </a:ext>
            </a:extLst>
          </p:cNvPr>
          <p:cNvCxnSpPr>
            <a:cxnSpLocks/>
            <a:stCxn id="7" idx="3"/>
            <a:endCxn id="8" idx="1"/>
          </p:cNvCxnSpPr>
          <p:nvPr/>
        </p:nvCxnSpPr>
        <p:spPr>
          <a:xfrm>
            <a:off x="3576107" y="146194"/>
            <a:ext cx="86906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07777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altLang="ko-KR" sz="3200"/>
              <a:t>Clustering</a:t>
            </a:r>
            <a:endParaRPr lang="en-KR" sz="3000"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31</a:t>
            </a:fld>
            <a:endParaRPr lang="en-KR" dirty="0"/>
          </a:p>
        </p:txBody>
      </p:sp>
      <p:sp>
        <p:nvSpPr>
          <p:cNvPr id="8" name="직사각형 5">
            <a:extLst>
              <a:ext uri="{FF2B5EF4-FFF2-40B4-BE49-F238E27FC236}">
                <a16:creationId xmlns:a16="http://schemas.microsoft.com/office/drawing/2014/main" id="{1B8C1EAA-B006-CA19-BE77-C34E94BE0364}"/>
              </a:ext>
            </a:extLst>
          </p:cNvPr>
          <p:cNvSpPr/>
          <p:nvPr/>
        </p:nvSpPr>
        <p:spPr>
          <a:xfrm>
            <a:off x="410817" y="1862065"/>
            <a:ext cx="5306492" cy="29283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a:solidFill>
                  <a:schemeClr val="tx1"/>
                </a:solidFill>
                <a:latin typeface="Courier New" panose="02070309020205020404" pitchFamily="49" charset="0"/>
                <a:cs typeface="Courier New" panose="02070309020205020404" pitchFamily="49" charset="0"/>
              </a:rPr>
              <a:t>percent.var = attr(reducedDim(melanoma), "percentVar")</a:t>
            </a:r>
          </a:p>
          <a:p>
            <a:endParaRPr lang="en-US" altLang="ko-KR" sz="1000">
              <a:solidFill>
                <a:schemeClr val="tx1"/>
              </a:solidFill>
              <a:latin typeface="Courier New" panose="02070309020205020404" pitchFamily="49" charset="0"/>
              <a:cs typeface="Courier New" panose="02070309020205020404" pitchFamily="49" charset="0"/>
            </a:endParaRPr>
          </a:p>
          <a:p>
            <a:r>
              <a:rPr lang="en-US" altLang="ko-KR">
                <a:solidFill>
                  <a:schemeClr val="tx1"/>
                </a:solidFill>
                <a:latin typeface="Courier New" panose="02070309020205020404" pitchFamily="49" charset="0"/>
                <a:cs typeface="Courier New" panose="02070309020205020404" pitchFamily="49" charset="0"/>
              </a:rPr>
              <a:t>plot(percent.var[1:20], log="y", xlab="PC", ylab="Variance explained (%)", main = 'Elbow Plot’)</a:t>
            </a:r>
          </a:p>
          <a:p>
            <a:endParaRPr lang="en-US" altLang="ko-KR">
              <a:solidFill>
                <a:schemeClr val="tx1"/>
              </a:solidFill>
              <a:latin typeface="Courier New" panose="02070309020205020404" pitchFamily="49" charset="0"/>
              <a:cs typeface="Courier New" panose="02070309020205020404" pitchFamily="49" charset="0"/>
            </a:endParaRPr>
          </a:p>
          <a:p>
            <a:r>
              <a:rPr lang="en-US" altLang="ko-KR">
                <a:solidFill>
                  <a:schemeClr val="tx1"/>
                </a:solidFill>
                <a:latin typeface="Courier New" panose="02070309020205020404" pitchFamily="49" charset="0"/>
                <a:cs typeface="Courier New" panose="02070309020205020404" pitchFamily="49" charset="0"/>
              </a:rPr>
              <a:t>d = 7</a:t>
            </a:r>
          </a:p>
        </p:txBody>
      </p:sp>
      <p:sp>
        <p:nvSpPr>
          <p:cNvPr id="9" name="TextBox 8">
            <a:extLst>
              <a:ext uri="{FF2B5EF4-FFF2-40B4-BE49-F238E27FC236}">
                <a16:creationId xmlns:a16="http://schemas.microsoft.com/office/drawing/2014/main" id="{00DD936C-C8DE-3192-6320-58B429671829}"/>
              </a:ext>
            </a:extLst>
          </p:cNvPr>
          <p:cNvSpPr txBox="1"/>
          <p:nvPr/>
        </p:nvSpPr>
        <p:spPr>
          <a:xfrm>
            <a:off x="410817" y="0"/>
            <a:ext cx="928459" cy="292388"/>
          </a:xfrm>
          <a:prstGeom prst="rect">
            <a:avLst/>
          </a:prstGeom>
          <a:noFill/>
        </p:spPr>
        <p:txBody>
          <a:bodyPr wrap="none" rtlCol="0">
            <a:spAutoFit/>
          </a:bodyPr>
          <a:lstStyle/>
          <a:p>
            <a:r>
              <a:rPr lang="en-KR" sz="1300" dirty="0">
                <a:solidFill>
                  <a:srgbClr val="E3E3E3"/>
                </a:solidFill>
              </a:rPr>
              <a:t>Load data</a:t>
            </a:r>
          </a:p>
        </p:txBody>
      </p:sp>
      <p:sp>
        <p:nvSpPr>
          <p:cNvPr id="10" name="TextBox 9">
            <a:extLst>
              <a:ext uri="{FF2B5EF4-FFF2-40B4-BE49-F238E27FC236}">
                <a16:creationId xmlns:a16="http://schemas.microsoft.com/office/drawing/2014/main" id="{062DE159-7D0B-3D5F-097C-D06B603A3447}"/>
              </a:ext>
            </a:extLst>
          </p:cNvPr>
          <p:cNvSpPr txBox="1"/>
          <p:nvPr/>
        </p:nvSpPr>
        <p:spPr>
          <a:xfrm>
            <a:off x="2323841" y="0"/>
            <a:ext cx="1252266" cy="292388"/>
          </a:xfrm>
          <a:prstGeom prst="rect">
            <a:avLst/>
          </a:prstGeom>
          <a:noFill/>
        </p:spPr>
        <p:txBody>
          <a:bodyPr wrap="none" rtlCol="0">
            <a:spAutoFit/>
          </a:bodyPr>
          <a:lstStyle/>
          <a:p>
            <a:r>
              <a:rPr lang="en-US" sz="1300">
                <a:solidFill>
                  <a:srgbClr val="E3E3E3"/>
                </a:solidFill>
              </a:rPr>
              <a:t>Preprocessing</a:t>
            </a:r>
            <a:endParaRPr lang="en-KR" sz="1300" dirty="0">
              <a:solidFill>
                <a:srgbClr val="E3E3E3"/>
              </a:solidFill>
            </a:endParaRPr>
          </a:p>
        </p:txBody>
      </p:sp>
      <p:sp>
        <p:nvSpPr>
          <p:cNvPr id="25" name="TextBox 24">
            <a:extLst>
              <a:ext uri="{FF2B5EF4-FFF2-40B4-BE49-F238E27FC236}">
                <a16:creationId xmlns:a16="http://schemas.microsoft.com/office/drawing/2014/main" id="{11306E7D-E6E7-EBB3-F492-77D61DB15F12}"/>
              </a:ext>
            </a:extLst>
          </p:cNvPr>
          <p:cNvSpPr txBox="1"/>
          <p:nvPr/>
        </p:nvSpPr>
        <p:spPr>
          <a:xfrm>
            <a:off x="4445167" y="0"/>
            <a:ext cx="3129383" cy="292388"/>
          </a:xfrm>
          <a:prstGeom prst="rect">
            <a:avLst/>
          </a:prstGeom>
          <a:noFill/>
        </p:spPr>
        <p:txBody>
          <a:bodyPr wrap="none" rtlCol="0">
            <a:spAutoFit/>
          </a:bodyPr>
          <a:lstStyle/>
          <a:p>
            <a:r>
              <a:rPr lang="en-KR" sz="1300">
                <a:solidFill>
                  <a:srgbClr val="E3E3E3"/>
                </a:solidFill>
              </a:rPr>
              <a:t>Feature selection</a:t>
            </a:r>
            <a:r>
              <a:rPr lang="en-US" sz="1300">
                <a:solidFill>
                  <a:srgbClr val="E3E3E3"/>
                </a:solidFill>
              </a:rPr>
              <a:t> / Dimension reduction</a:t>
            </a:r>
            <a:endParaRPr lang="en-KR" sz="1300" dirty="0">
              <a:solidFill>
                <a:srgbClr val="E3E3E3"/>
              </a:solidFill>
            </a:endParaRPr>
          </a:p>
        </p:txBody>
      </p:sp>
      <p:sp>
        <p:nvSpPr>
          <p:cNvPr id="26" name="TextBox 25">
            <a:extLst>
              <a:ext uri="{FF2B5EF4-FFF2-40B4-BE49-F238E27FC236}">
                <a16:creationId xmlns:a16="http://schemas.microsoft.com/office/drawing/2014/main" id="{2B778663-AB6C-E74E-0CA5-CFAEDFE1C2D4}"/>
              </a:ext>
            </a:extLst>
          </p:cNvPr>
          <p:cNvSpPr txBox="1"/>
          <p:nvPr/>
        </p:nvSpPr>
        <p:spPr>
          <a:xfrm>
            <a:off x="8632008" y="0"/>
            <a:ext cx="1011815" cy="292388"/>
          </a:xfrm>
          <a:prstGeom prst="rect">
            <a:avLst/>
          </a:prstGeom>
          <a:noFill/>
        </p:spPr>
        <p:txBody>
          <a:bodyPr wrap="none" rtlCol="0">
            <a:spAutoFit/>
          </a:bodyPr>
          <a:lstStyle/>
          <a:p>
            <a:r>
              <a:rPr lang="en-KR" sz="1300" b="1" dirty="0"/>
              <a:t>Clustering</a:t>
            </a:r>
          </a:p>
        </p:txBody>
      </p:sp>
      <p:sp>
        <p:nvSpPr>
          <p:cNvPr id="27" name="TextBox 26">
            <a:extLst>
              <a:ext uri="{FF2B5EF4-FFF2-40B4-BE49-F238E27FC236}">
                <a16:creationId xmlns:a16="http://schemas.microsoft.com/office/drawing/2014/main" id="{64B208BF-9B79-B472-902A-4B4C0E3B82C7}"/>
              </a:ext>
            </a:extLst>
          </p:cNvPr>
          <p:cNvSpPr txBox="1"/>
          <p:nvPr/>
        </p:nvSpPr>
        <p:spPr>
          <a:xfrm>
            <a:off x="10625941" y="0"/>
            <a:ext cx="982961" cy="292388"/>
          </a:xfrm>
          <a:prstGeom prst="rect">
            <a:avLst/>
          </a:prstGeom>
          <a:noFill/>
        </p:spPr>
        <p:txBody>
          <a:bodyPr wrap="none" rtlCol="0">
            <a:spAutoFit/>
          </a:bodyPr>
          <a:lstStyle/>
          <a:p>
            <a:r>
              <a:rPr lang="en-US" sz="1300">
                <a:solidFill>
                  <a:schemeClr val="bg1">
                    <a:lumMod val="85000"/>
                  </a:schemeClr>
                </a:solidFill>
              </a:rPr>
              <a:t>Annotation</a:t>
            </a:r>
            <a:endParaRPr lang="en-KR" sz="1300" dirty="0">
              <a:solidFill>
                <a:schemeClr val="bg1">
                  <a:lumMod val="85000"/>
                </a:schemeClr>
              </a:solidFill>
            </a:endParaRPr>
          </a:p>
        </p:txBody>
      </p:sp>
      <p:cxnSp>
        <p:nvCxnSpPr>
          <p:cNvPr id="29" name="Straight Connector 17">
            <a:extLst>
              <a:ext uri="{FF2B5EF4-FFF2-40B4-BE49-F238E27FC236}">
                <a16:creationId xmlns:a16="http://schemas.microsoft.com/office/drawing/2014/main" id="{C842CD30-A495-C290-177B-8C7BA5967962}"/>
              </a:ext>
            </a:extLst>
          </p:cNvPr>
          <p:cNvCxnSpPr>
            <a:stCxn id="9" idx="3"/>
            <a:endCxn id="10" idx="1"/>
          </p:cNvCxnSpPr>
          <p:nvPr/>
        </p:nvCxnSpPr>
        <p:spPr>
          <a:xfrm>
            <a:off x="1339276" y="146194"/>
            <a:ext cx="98456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19">
            <a:extLst>
              <a:ext uri="{FF2B5EF4-FFF2-40B4-BE49-F238E27FC236}">
                <a16:creationId xmlns:a16="http://schemas.microsoft.com/office/drawing/2014/main" id="{A2D56C28-995D-384B-EEE5-A5FB7C13F9EF}"/>
              </a:ext>
            </a:extLst>
          </p:cNvPr>
          <p:cNvCxnSpPr>
            <a:cxnSpLocks/>
            <a:stCxn id="25" idx="3"/>
            <a:endCxn id="26" idx="1"/>
          </p:cNvCxnSpPr>
          <p:nvPr/>
        </p:nvCxnSpPr>
        <p:spPr>
          <a:xfrm>
            <a:off x="7574550"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1" name="Straight Connector 20">
            <a:extLst>
              <a:ext uri="{FF2B5EF4-FFF2-40B4-BE49-F238E27FC236}">
                <a16:creationId xmlns:a16="http://schemas.microsoft.com/office/drawing/2014/main" id="{7DE82AF5-7276-0D70-6DC2-D3794FC82FA7}"/>
              </a:ext>
            </a:extLst>
          </p:cNvPr>
          <p:cNvCxnSpPr>
            <a:cxnSpLocks/>
            <a:stCxn id="26" idx="3"/>
            <a:endCxn id="27" idx="1"/>
          </p:cNvCxnSpPr>
          <p:nvPr/>
        </p:nvCxnSpPr>
        <p:spPr>
          <a:xfrm>
            <a:off x="9643823" y="146194"/>
            <a:ext cx="98211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22">
            <a:extLst>
              <a:ext uri="{FF2B5EF4-FFF2-40B4-BE49-F238E27FC236}">
                <a16:creationId xmlns:a16="http://schemas.microsoft.com/office/drawing/2014/main" id="{12E6EDBB-1361-F540-2E7F-84509E8DFF74}"/>
              </a:ext>
            </a:extLst>
          </p:cNvPr>
          <p:cNvCxnSpPr>
            <a:cxnSpLocks/>
            <a:stCxn id="10" idx="3"/>
            <a:endCxn id="25" idx="1"/>
          </p:cNvCxnSpPr>
          <p:nvPr/>
        </p:nvCxnSpPr>
        <p:spPr>
          <a:xfrm>
            <a:off x="3576107" y="146194"/>
            <a:ext cx="86906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12" name="그림 11">
            <a:extLst>
              <a:ext uri="{FF2B5EF4-FFF2-40B4-BE49-F238E27FC236}">
                <a16:creationId xmlns:a16="http://schemas.microsoft.com/office/drawing/2014/main" id="{E00B4540-0FD7-0BD6-6044-8FAF7856B857}"/>
              </a:ext>
            </a:extLst>
          </p:cNvPr>
          <p:cNvPicPr>
            <a:picLocks noChangeAspect="1"/>
          </p:cNvPicPr>
          <p:nvPr/>
        </p:nvPicPr>
        <p:blipFill>
          <a:blip r:embed="rId2"/>
          <a:stretch>
            <a:fillRect/>
          </a:stretch>
        </p:blipFill>
        <p:spPr>
          <a:xfrm>
            <a:off x="6038626" y="1331553"/>
            <a:ext cx="5660335" cy="4990551"/>
          </a:xfrm>
          <a:prstGeom prst="rect">
            <a:avLst/>
          </a:prstGeom>
        </p:spPr>
      </p:pic>
      <p:sp>
        <p:nvSpPr>
          <p:cNvPr id="7" name="Rectangle 8">
            <a:extLst>
              <a:ext uri="{FF2B5EF4-FFF2-40B4-BE49-F238E27FC236}">
                <a16:creationId xmlns:a16="http://schemas.microsoft.com/office/drawing/2014/main" id="{0D4F0271-CB29-F6DF-F035-A6EE729F9257}"/>
              </a:ext>
            </a:extLst>
          </p:cNvPr>
          <p:cNvSpPr/>
          <p:nvPr/>
        </p:nvSpPr>
        <p:spPr>
          <a:xfrm>
            <a:off x="410817" y="1400400"/>
            <a:ext cx="4355680" cy="461665"/>
          </a:xfrm>
          <a:prstGeom prst="rect">
            <a:avLst/>
          </a:prstGeom>
        </p:spPr>
        <p:txBody>
          <a:bodyPr wrap="none">
            <a:spAutoFit/>
          </a:bodyPr>
          <a:lstStyle/>
          <a:p>
            <a:r>
              <a:rPr lang="en-US" sz="2400" b="1"/>
              <a:t>Select number of PCs to use</a:t>
            </a:r>
            <a:endParaRPr lang="en-US" sz="2400" b="1" dirty="0"/>
          </a:p>
        </p:txBody>
      </p:sp>
    </p:spTree>
    <p:extLst>
      <p:ext uri="{BB962C8B-B14F-4D97-AF65-F5344CB8AC3E}">
        <p14:creationId xmlns:p14="http://schemas.microsoft.com/office/powerpoint/2010/main" val="22701298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32</a:t>
            </a:fld>
            <a:endParaRPr lang="en-KR" dirty="0"/>
          </a:p>
        </p:txBody>
      </p:sp>
      <p:sp>
        <p:nvSpPr>
          <p:cNvPr id="3" name="직사각형 5">
            <a:extLst>
              <a:ext uri="{FF2B5EF4-FFF2-40B4-BE49-F238E27FC236}">
                <a16:creationId xmlns:a16="http://schemas.microsoft.com/office/drawing/2014/main" id="{5AE5825C-78B5-8FD3-F2DB-104C1A8C8024}"/>
              </a:ext>
            </a:extLst>
          </p:cNvPr>
          <p:cNvSpPr/>
          <p:nvPr/>
        </p:nvSpPr>
        <p:spPr>
          <a:xfrm>
            <a:off x="410817" y="1856015"/>
            <a:ext cx="5306492" cy="17145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a:solidFill>
                  <a:schemeClr val="tx1"/>
                </a:solidFill>
                <a:latin typeface="Courier New" panose="02070309020205020404" pitchFamily="49" charset="0"/>
                <a:cs typeface="Courier New" panose="02070309020205020404" pitchFamily="49" charset="0"/>
              </a:rPr>
              <a:t>melanoma = qTune(melanoma, qs=seq(2, 10), platform="ST",d=d)</a:t>
            </a:r>
          </a:p>
          <a:p>
            <a:r>
              <a:rPr lang="en-US" altLang="ko-KR">
                <a:solidFill>
                  <a:schemeClr val="tx1"/>
                </a:solidFill>
                <a:latin typeface="Courier New" panose="02070309020205020404" pitchFamily="49" charset="0"/>
                <a:cs typeface="Courier New" panose="02070309020205020404" pitchFamily="49" charset="0"/>
              </a:rPr>
              <a:t>qPlot(melanoma)</a:t>
            </a:r>
          </a:p>
          <a:p>
            <a:endParaRPr lang="en-US" altLang="ko-KR">
              <a:solidFill>
                <a:schemeClr val="tx1"/>
              </a:solidFill>
              <a:latin typeface="Courier New" panose="02070309020205020404" pitchFamily="49" charset="0"/>
              <a:cs typeface="Courier New" panose="02070309020205020404" pitchFamily="49" charset="0"/>
            </a:endParaRPr>
          </a:p>
          <a:p>
            <a:r>
              <a:rPr lang="en-US" altLang="ko-KR">
                <a:solidFill>
                  <a:schemeClr val="tx1"/>
                </a:solidFill>
                <a:latin typeface="Courier New" panose="02070309020205020404" pitchFamily="49" charset="0"/>
                <a:cs typeface="Courier New" panose="02070309020205020404" pitchFamily="49" charset="0"/>
              </a:rPr>
              <a:t>q = 4</a:t>
            </a:r>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sz="3200"/>
              <a:t>Clustering</a:t>
            </a:r>
            <a:endParaRPr lang="en-KR" sz="3000" dirty="0"/>
          </a:p>
        </p:txBody>
      </p:sp>
      <p:sp>
        <p:nvSpPr>
          <p:cNvPr id="26" name="TextBox 25">
            <a:extLst>
              <a:ext uri="{FF2B5EF4-FFF2-40B4-BE49-F238E27FC236}">
                <a16:creationId xmlns:a16="http://schemas.microsoft.com/office/drawing/2014/main" id="{74EF7DE6-5DD6-7F60-A117-F8FCA923A3B5}"/>
              </a:ext>
            </a:extLst>
          </p:cNvPr>
          <p:cNvSpPr txBox="1"/>
          <p:nvPr/>
        </p:nvSpPr>
        <p:spPr>
          <a:xfrm>
            <a:off x="410817" y="0"/>
            <a:ext cx="928459" cy="292388"/>
          </a:xfrm>
          <a:prstGeom prst="rect">
            <a:avLst/>
          </a:prstGeom>
          <a:noFill/>
        </p:spPr>
        <p:txBody>
          <a:bodyPr wrap="none" rtlCol="0">
            <a:spAutoFit/>
          </a:bodyPr>
          <a:lstStyle/>
          <a:p>
            <a:r>
              <a:rPr lang="en-KR" sz="1300" dirty="0">
                <a:solidFill>
                  <a:srgbClr val="E3E3E3"/>
                </a:solidFill>
              </a:rPr>
              <a:t>Load data</a:t>
            </a:r>
          </a:p>
        </p:txBody>
      </p:sp>
      <p:sp>
        <p:nvSpPr>
          <p:cNvPr id="27" name="TextBox 26">
            <a:extLst>
              <a:ext uri="{FF2B5EF4-FFF2-40B4-BE49-F238E27FC236}">
                <a16:creationId xmlns:a16="http://schemas.microsoft.com/office/drawing/2014/main" id="{457AB6EB-BB6E-20AA-5682-AF3FB762F7F9}"/>
              </a:ext>
            </a:extLst>
          </p:cNvPr>
          <p:cNvSpPr txBox="1"/>
          <p:nvPr/>
        </p:nvSpPr>
        <p:spPr>
          <a:xfrm>
            <a:off x="2323841" y="0"/>
            <a:ext cx="1252266" cy="292388"/>
          </a:xfrm>
          <a:prstGeom prst="rect">
            <a:avLst/>
          </a:prstGeom>
          <a:noFill/>
        </p:spPr>
        <p:txBody>
          <a:bodyPr wrap="none" rtlCol="0">
            <a:spAutoFit/>
          </a:bodyPr>
          <a:lstStyle/>
          <a:p>
            <a:r>
              <a:rPr lang="en-US" sz="1300">
                <a:solidFill>
                  <a:srgbClr val="E3E3E3"/>
                </a:solidFill>
              </a:rPr>
              <a:t>Preprocessing</a:t>
            </a:r>
            <a:endParaRPr lang="en-KR" sz="1300" dirty="0">
              <a:solidFill>
                <a:srgbClr val="E3E3E3"/>
              </a:solidFill>
            </a:endParaRPr>
          </a:p>
        </p:txBody>
      </p:sp>
      <p:sp>
        <p:nvSpPr>
          <p:cNvPr id="28" name="TextBox 27">
            <a:extLst>
              <a:ext uri="{FF2B5EF4-FFF2-40B4-BE49-F238E27FC236}">
                <a16:creationId xmlns:a16="http://schemas.microsoft.com/office/drawing/2014/main" id="{B0C03C7A-F5C7-FAD6-6BD6-96544C4AACC5}"/>
              </a:ext>
            </a:extLst>
          </p:cNvPr>
          <p:cNvSpPr txBox="1"/>
          <p:nvPr/>
        </p:nvSpPr>
        <p:spPr>
          <a:xfrm>
            <a:off x="4445167" y="0"/>
            <a:ext cx="3129383" cy="292388"/>
          </a:xfrm>
          <a:prstGeom prst="rect">
            <a:avLst/>
          </a:prstGeom>
          <a:noFill/>
        </p:spPr>
        <p:txBody>
          <a:bodyPr wrap="none" rtlCol="0">
            <a:spAutoFit/>
          </a:bodyPr>
          <a:lstStyle/>
          <a:p>
            <a:r>
              <a:rPr lang="en-KR" sz="1300">
                <a:solidFill>
                  <a:srgbClr val="E3E3E3"/>
                </a:solidFill>
              </a:rPr>
              <a:t>Feature selection</a:t>
            </a:r>
            <a:r>
              <a:rPr lang="en-US" sz="1300">
                <a:solidFill>
                  <a:srgbClr val="E3E3E3"/>
                </a:solidFill>
              </a:rPr>
              <a:t> / Dimension reduction</a:t>
            </a:r>
            <a:endParaRPr lang="en-KR" sz="1300" dirty="0">
              <a:solidFill>
                <a:srgbClr val="E3E3E3"/>
              </a:solidFill>
            </a:endParaRPr>
          </a:p>
        </p:txBody>
      </p:sp>
      <p:sp>
        <p:nvSpPr>
          <p:cNvPr id="29" name="TextBox 28">
            <a:extLst>
              <a:ext uri="{FF2B5EF4-FFF2-40B4-BE49-F238E27FC236}">
                <a16:creationId xmlns:a16="http://schemas.microsoft.com/office/drawing/2014/main" id="{EC42B67C-E6E2-80FD-38A4-7EA14BEAE668}"/>
              </a:ext>
            </a:extLst>
          </p:cNvPr>
          <p:cNvSpPr txBox="1"/>
          <p:nvPr/>
        </p:nvSpPr>
        <p:spPr>
          <a:xfrm>
            <a:off x="8632008" y="0"/>
            <a:ext cx="1011815" cy="292388"/>
          </a:xfrm>
          <a:prstGeom prst="rect">
            <a:avLst/>
          </a:prstGeom>
          <a:noFill/>
        </p:spPr>
        <p:txBody>
          <a:bodyPr wrap="none" rtlCol="0">
            <a:spAutoFit/>
          </a:bodyPr>
          <a:lstStyle/>
          <a:p>
            <a:r>
              <a:rPr lang="en-KR" sz="1300" b="1" dirty="0"/>
              <a:t>Clustering</a:t>
            </a:r>
          </a:p>
        </p:txBody>
      </p:sp>
      <p:sp>
        <p:nvSpPr>
          <p:cNvPr id="30" name="TextBox 29">
            <a:extLst>
              <a:ext uri="{FF2B5EF4-FFF2-40B4-BE49-F238E27FC236}">
                <a16:creationId xmlns:a16="http://schemas.microsoft.com/office/drawing/2014/main" id="{4053E05A-3B66-4A86-9745-C79D8E62A4D3}"/>
              </a:ext>
            </a:extLst>
          </p:cNvPr>
          <p:cNvSpPr txBox="1"/>
          <p:nvPr/>
        </p:nvSpPr>
        <p:spPr>
          <a:xfrm>
            <a:off x="10625941" y="0"/>
            <a:ext cx="982961" cy="292388"/>
          </a:xfrm>
          <a:prstGeom prst="rect">
            <a:avLst/>
          </a:prstGeom>
          <a:noFill/>
        </p:spPr>
        <p:txBody>
          <a:bodyPr wrap="none" rtlCol="0">
            <a:spAutoFit/>
          </a:bodyPr>
          <a:lstStyle/>
          <a:p>
            <a:r>
              <a:rPr lang="en-US" sz="1300">
                <a:solidFill>
                  <a:schemeClr val="bg1">
                    <a:lumMod val="85000"/>
                  </a:schemeClr>
                </a:solidFill>
              </a:rPr>
              <a:t>Annotation</a:t>
            </a:r>
            <a:endParaRPr lang="en-KR" sz="1300" dirty="0">
              <a:solidFill>
                <a:schemeClr val="bg1">
                  <a:lumMod val="85000"/>
                </a:schemeClr>
              </a:solidFill>
            </a:endParaRPr>
          </a:p>
        </p:txBody>
      </p:sp>
      <p:cxnSp>
        <p:nvCxnSpPr>
          <p:cNvPr id="31" name="Straight Connector 17">
            <a:extLst>
              <a:ext uri="{FF2B5EF4-FFF2-40B4-BE49-F238E27FC236}">
                <a16:creationId xmlns:a16="http://schemas.microsoft.com/office/drawing/2014/main" id="{79F027F5-4F6F-A5B9-3BA3-CD8A0ED77F07}"/>
              </a:ext>
            </a:extLst>
          </p:cNvPr>
          <p:cNvCxnSpPr>
            <a:stCxn id="26" idx="3"/>
            <a:endCxn id="27" idx="1"/>
          </p:cNvCxnSpPr>
          <p:nvPr/>
        </p:nvCxnSpPr>
        <p:spPr>
          <a:xfrm>
            <a:off x="1339276" y="146194"/>
            <a:ext cx="98456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19">
            <a:extLst>
              <a:ext uri="{FF2B5EF4-FFF2-40B4-BE49-F238E27FC236}">
                <a16:creationId xmlns:a16="http://schemas.microsoft.com/office/drawing/2014/main" id="{237B2EF8-8B51-BC1D-E9DE-AB8464CA6DEC}"/>
              </a:ext>
            </a:extLst>
          </p:cNvPr>
          <p:cNvCxnSpPr>
            <a:cxnSpLocks/>
            <a:stCxn id="28" idx="3"/>
            <a:endCxn id="29" idx="1"/>
          </p:cNvCxnSpPr>
          <p:nvPr/>
        </p:nvCxnSpPr>
        <p:spPr>
          <a:xfrm>
            <a:off x="7574550"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3" name="Straight Connector 20">
            <a:extLst>
              <a:ext uri="{FF2B5EF4-FFF2-40B4-BE49-F238E27FC236}">
                <a16:creationId xmlns:a16="http://schemas.microsoft.com/office/drawing/2014/main" id="{8FBA2452-AE7A-3CDB-B892-A88455370776}"/>
              </a:ext>
            </a:extLst>
          </p:cNvPr>
          <p:cNvCxnSpPr>
            <a:cxnSpLocks/>
            <a:stCxn id="29" idx="3"/>
            <a:endCxn id="30" idx="1"/>
          </p:cNvCxnSpPr>
          <p:nvPr/>
        </p:nvCxnSpPr>
        <p:spPr>
          <a:xfrm>
            <a:off x="9643823" y="146194"/>
            <a:ext cx="98211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22">
            <a:extLst>
              <a:ext uri="{FF2B5EF4-FFF2-40B4-BE49-F238E27FC236}">
                <a16:creationId xmlns:a16="http://schemas.microsoft.com/office/drawing/2014/main" id="{41391DB3-5BFB-FABA-CA57-519EBB7E366D}"/>
              </a:ext>
            </a:extLst>
          </p:cNvPr>
          <p:cNvCxnSpPr>
            <a:cxnSpLocks/>
            <a:stCxn id="27" idx="3"/>
            <a:endCxn id="28" idx="1"/>
          </p:cNvCxnSpPr>
          <p:nvPr/>
        </p:nvCxnSpPr>
        <p:spPr>
          <a:xfrm>
            <a:off x="3576107" y="146194"/>
            <a:ext cx="86906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2" name="그림 1">
            <a:extLst>
              <a:ext uri="{FF2B5EF4-FFF2-40B4-BE49-F238E27FC236}">
                <a16:creationId xmlns:a16="http://schemas.microsoft.com/office/drawing/2014/main" id="{28917797-5478-7AF2-8B9C-BEE25D548F2E}"/>
              </a:ext>
            </a:extLst>
          </p:cNvPr>
          <p:cNvPicPr>
            <a:picLocks noChangeAspect="1"/>
          </p:cNvPicPr>
          <p:nvPr/>
        </p:nvPicPr>
        <p:blipFill>
          <a:blip r:embed="rId2"/>
          <a:stretch>
            <a:fillRect/>
          </a:stretch>
        </p:blipFill>
        <p:spPr>
          <a:xfrm>
            <a:off x="6094600" y="1495824"/>
            <a:ext cx="5074815" cy="4474315"/>
          </a:xfrm>
          <a:prstGeom prst="rect">
            <a:avLst/>
          </a:prstGeom>
        </p:spPr>
      </p:pic>
      <p:sp>
        <p:nvSpPr>
          <p:cNvPr id="8" name="Rectangle 8">
            <a:extLst>
              <a:ext uri="{FF2B5EF4-FFF2-40B4-BE49-F238E27FC236}">
                <a16:creationId xmlns:a16="http://schemas.microsoft.com/office/drawing/2014/main" id="{1C4E255D-5DD4-8F32-4E6E-68D796605BFF}"/>
              </a:ext>
            </a:extLst>
          </p:cNvPr>
          <p:cNvSpPr/>
          <p:nvPr/>
        </p:nvSpPr>
        <p:spPr>
          <a:xfrm>
            <a:off x="410817" y="1400400"/>
            <a:ext cx="5690982" cy="461665"/>
          </a:xfrm>
          <a:prstGeom prst="rect">
            <a:avLst/>
          </a:prstGeom>
        </p:spPr>
        <p:txBody>
          <a:bodyPr wrap="none">
            <a:spAutoFit/>
          </a:bodyPr>
          <a:lstStyle/>
          <a:p>
            <a:r>
              <a:rPr lang="en-US" sz="2400" b="1"/>
              <a:t>Select number of clusters to generate</a:t>
            </a:r>
            <a:endParaRPr lang="en-US" sz="2400" b="1" dirty="0"/>
          </a:p>
        </p:txBody>
      </p:sp>
    </p:spTree>
    <p:extLst>
      <p:ext uri="{BB962C8B-B14F-4D97-AF65-F5344CB8AC3E}">
        <p14:creationId xmlns:p14="http://schemas.microsoft.com/office/powerpoint/2010/main" val="2417246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33</a:t>
            </a:fld>
            <a:endParaRPr lang="en-KR" dirty="0"/>
          </a:p>
        </p:txBody>
      </p:sp>
      <p:sp>
        <p:nvSpPr>
          <p:cNvPr id="3" name="직사각형 5">
            <a:extLst>
              <a:ext uri="{FF2B5EF4-FFF2-40B4-BE49-F238E27FC236}">
                <a16:creationId xmlns:a16="http://schemas.microsoft.com/office/drawing/2014/main" id="{5AE5825C-78B5-8FD3-F2DB-104C1A8C8024}"/>
              </a:ext>
            </a:extLst>
          </p:cNvPr>
          <p:cNvSpPr/>
          <p:nvPr/>
        </p:nvSpPr>
        <p:spPr>
          <a:xfrm>
            <a:off x="410817" y="1856015"/>
            <a:ext cx="5442107" cy="4609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a:solidFill>
                  <a:schemeClr val="tx1"/>
                </a:solidFill>
                <a:latin typeface="Courier New" panose="02070309020205020404" pitchFamily="49" charset="0"/>
                <a:cs typeface="Courier New" panose="02070309020205020404" pitchFamily="49" charset="0"/>
              </a:rPr>
              <a:t>melanoma = spatialCluster(melanoma, 		q=q, d=d, gamma=2,</a:t>
            </a:r>
          </a:p>
          <a:p>
            <a:r>
              <a:rPr lang="en-US" altLang="ko-KR">
                <a:solidFill>
                  <a:schemeClr val="tx1"/>
                </a:solidFill>
                <a:latin typeface="Courier New" panose="02070309020205020404" pitchFamily="49" charset="0"/>
                <a:cs typeface="Courier New" panose="02070309020205020404" pitchFamily="49" charset="0"/>
              </a:rPr>
              <a:t>		platform="ST",                           		nrep=10000,</a:t>
            </a:r>
          </a:p>
          <a:p>
            <a:r>
              <a:rPr lang="en-US" altLang="ko-KR">
                <a:solidFill>
                  <a:schemeClr val="tx1"/>
                </a:solidFill>
                <a:latin typeface="Courier New" panose="02070309020205020404" pitchFamily="49" charset="0"/>
                <a:cs typeface="Courier New" panose="02070309020205020404" pitchFamily="49" charset="0"/>
              </a:rPr>
              <a:t>		save.chain=TRUE)</a:t>
            </a:r>
          </a:p>
          <a:p>
            <a:endParaRPr lang="en-US" altLang="ko-KR" sz="1000">
              <a:solidFill>
                <a:schemeClr val="tx1"/>
              </a:solidFill>
              <a:latin typeface="Courier New" panose="02070309020205020404" pitchFamily="49" charset="0"/>
              <a:cs typeface="Courier New" panose="02070309020205020404" pitchFamily="49" charset="0"/>
            </a:endParaRPr>
          </a:p>
          <a:p>
            <a:endParaRPr lang="en-US" altLang="ko-KR" sz="1000">
              <a:solidFill>
                <a:schemeClr val="tx1"/>
              </a:solidFill>
              <a:latin typeface="Courier New" panose="02070309020205020404" pitchFamily="49" charset="0"/>
              <a:cs typeface="Courier New" panose="02070309020205020404" pitchFamily="49" charset="0"/>
            </a:endParaRPr>
          </a:p>
          <a:p>
            <a:endParaRPr lang="en-US" altLang="ko-KR" sz="1000">
              <a:solidFill>
                <a:schemeClr val="tx1"/>
              </a:solidFill>
              <a:latin typeface="Courier New" panose="02070309020205020404" pitchFamily="49" charset="0"/>
              <a:cs typeface="Courier New" panose="02070309020205020404" pitchFamily="49" charset="0"/>
            </a:endParaRPr>
          </a:p>
          <a:p>
            <a:endParaRPr lang="en-US" altLang="ko-KR" sz="1000">
              <a:solidFill>
                <a:schemeClr val="tx1"/>
              </a:solidFill>
              <a:latin typeface="Courier New" panose="02070309020205020404" pitchFamily="49" charset="0"/>
              <a:cs typeface="Courier New" panose="02070309020205020404" pitchFamily="49" charset="0"/>
            </a:endParaRPr>
          </a:p>
          <a:p>
            <a:r>
              <a:rPr lang="en-US" altLang="ko-KR">
                <a:solidFill>
                  <a:schemeClr val="tx1"/>
                </a:solidFill>
                <a:latin typeface="Courier New" panose="02070309020205020404" pitchFamily="49" charset="0"/>
                <a:cs typeface="Courier New" panose="02070309020205020404" pitchFamily="49" charset="0"/>
              </a:rPr>
              <a:t>palette = c("purple", "red", "blue", "yellow", "darkblue")</a:t>
            </a:r>
          </a:p>
          <a:p>
            <a:r>
              <a:rPr lang="en-US" altLang="ko-KR">
                <a:solidFill>
                  <a:schemeClr val="tx1"/>
                </a:solidFill>
                <a:latin typeface="Courier New" panose="02070309020205020404" pitchFamily="49" charset="0"/>
                <a:cs typeface="Courier New" panose="02070309020205020404" pitchFamily="49" charset="0"/>
              </a:rPr>
              <a:t>clusterPlot(melanoma, palette=palette, 		color="black", size=0.1) +labs(title="BayesSpace")</a:t>
            </a:r>
          </a:p>
          <a:p>
            <a:endParaRPr lang="en-US" altLang="ko-KR">
              <a:solidFill>
                <a:schemeClr val="tx1"/>
              </a:solidFill>
              <a:latin typeface="Courier New" panose="02070309020205020404" pitchFamily="49" charset="0"/>
              <a:cs typeface="Courier New" panose="02070309020205020404" pitchFamily="49" charset="0"/>
            </a:endParaRPr>
          </a:p>
          <a:p>
            <a:r>
              <a:rPr lang="en-US" altLang="ko-KR">
                <a:solidFill>
                  <a:schemeClr val="tx1"/>
                </a:solidFill>
                <a:latin typeface="Courier New" panose="02070309020205020404" pitchFamily="49" charset="0"/>
                <a:cs typeface="Courier New" panose="02070309020205020404" pitchFamily="49" charset="0"/>
              </a:rPr>
              <a:t>saveRDS(melanoma,'melanoma.rds')</a:t>
            </a:r>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sz="3200"/>
              <a:t>Clustering</a:t>
            </a:r>
            <a:endParaRPr lang="en-KR" sz="3000" dirty="0"/>
          </a:p>
        </p:txBody>
      </p:sp>
      <p:sp>
        <p:nvSpPr>
          <p:cNvPr id="10" name="TextBox 9">
            <a:extLst>
              <a:ext uri="{FF2B5EF4-FFF2-40B4-BE49-F238E27FC236}">
                <a16:creationId xmlns:a16="http://schemas.microsoft.com/office/drawing/2014/main" id="{A54D5708-1902-41BB-4C00-DDF4477F0938}"/>
              </a:ext>
            </a:extLst>
          </p:cNvPr>
          <p:cNvSpPr txBox="1"/>
          <p:nvPr/>
        </p:nvSpPr>
        <p:spPr>
          <a:xfrm>
            <a:off x="410817" y="0"/>
            <a:ext cx="928459" cy="292388"/>
          </a:xfrm>
          <a:prstGeom prst="rect">
            <a:avLst/>
          </a:prstGeom>
          <a:noFill/>
        </p:spPr>
        <p:txBody>
          <a:bodyPr wrap="none" rtlCol="0">
            <a:spAutoFit/>
          </a:bodyPr>
          <a:lstStyle/>
          <a:p>
            <a:r>
              <a:rPr lang="en-KR" sz="1300" dirty="0">
                <a:solidFill>
                  <a:srgbClr val="E3E3E3"/>
                </a:solidFill>
              </a:rPr>
              <a:t>Load data</a:t>
            </a:r>
          </a:p>
        </p:txBody>
      </p:sp>
      <p:sp>
        <p:nvSpPr>
          <p:cNvPr id="11" name="TextBox 10">
            <a:extLst>
              <a:ext uri="{FF2B5EF4-FFF2-40B4-BE49-F238E27FC236}">
                <a16:creationId xmlns:a16="http://schemas.microsoft.com/office/drawing/2014/main" id="{84B66148-1BBC-6FBA-254A-98365B5D652F}"/>
              </a:ext>
            </a:extLst>
          </p:cNvPr>
          <p:cNvSpPr txBox="1"/>
          <p:nvPr/>
        </p:nvSpPr>
        <p:spPr>
          <a:xfrm>
            <a:off x="2323841" y="0"/>
            <a:ext cx="1252266" cy="292388"/>
          </a:xfrm>
          <a:prstGeom prst="rect">
            <a:avLst/>
          </a:prstGeom>
          <a:noFill/>
        </p:spPr>
        <p:txBody>
          <a:bodyPr wrap="none" rtlCol="0">
            <a:spAutoFit/>
          </a:bodyPr>
          <a:lstStyle/>
          <a:p>
            <a:r>
              <a:rPr lang="en-US" sz="1300">
                <a:solidFill>
                  <a:srgbClr val="E3E3E3"/>
                </a:solidFill>
              </a:rPr>
              <a:t>Preprocessing</a:t>
            </a:r>
            <a:endParaRPr lang="en-KR" sz="1300" dirty="0">
              <a:solidFill>
                <a:srgbClr val="E3E3E3"/>
              </a:solidFill>
            </a:endParaRPr>
          </a:p>
        </p:txBody>
      </p:sp>
      <p:sp>
        <p:nvSpPr>
          <p:cNvPr id="26" name="TextBox 25">
            <a:extLst>
              <a:ext uri="{FF2B5EF4-FFF2-40B4-BE49-F238E27FC236}">
                <a16:creationId xmlns:a16="http://schemas.microsoft.com/office/drawing/2014/main" id="{693E07BB-ED69-199F-B8F2-864707DA68D9}"/>
              </a:ext>
            </a:extLst>
          </p:cNvPr>
          <p:cNvSpPr txBox="1"/>
          <p:nvPr/>
        </p:nvSpPr>
        <p:spPr>
          <a:xfrm>
            <a:off x="4445167" y="0"/>
            <a:ext cx="3129383" cy="292388"/>
          </a:xfrm>
          <a:prstGeom prst="rect">
            <a:avLst/>
          </a:prstGeom>
          <a:noFill/>
        </p:spPr>
        <p:txBody>
          <a:bodyPr wrap="none" rtlCol="0">
            <a:spAutoFit/>
          </a:bodyPr>
          <a:lstStyle/>
          <a:p>
            <a:r>
              <a:rPr lang="en-KR" sz="1300">
                <a:solidFill>
                  <a:srgbClr val="E3E3E3"/>
                </a:solidFill>
              </a:rPr>
              <a:t>Feature selection</a:t>
            </a:r>
            <a:r>
              <a:rPr lang="en-US" sz="1300">
                <a:solidFill>
                  <a:srgbClr val="E3E3E3"/>
                </a:solidFill>
              </a:rPr>
              <a:t> / Dimension reduction</a:t>
            </a:r>
            <a:endParaRPr lang="en-KR" sz="1300" dirty="0">
              <a:solidFill>
                <a:srgbClr val="E3E3E3"/>
              </a:solidFill>
            </a:endParaRPr>
          </a:p>
        </p:txBody>
      </p:sp>
      <p:sp>
        <p:nvSpPr>
          <p:cNvPr id="27" name="TextBox 26">
            <a:extLst>
              <a:ext uri="{FF2B5EF4-FFF2-40B4-BE49-F238E27FC236}">
                <a16:creationId xmlns:a16="http://schemas.microsoft.com/office/drawing/2014/main" id="{D11A1E48-744E-F268-E465-03836F343EAB}"/>
              </a:ext>
            </a:extLst>
          </p:cNvPr>
          <p:cNvSpPr txBox="1"/>
          <p:nvPr/>
        </p:nvSpPr>
        <p:spPr>
          <a:xfrm>
            <a:off x="8632008" y="0"/>
            <a:ext cx="1011815" cy="292388"/>
          </a:xfrm>
          <a:prstGeom prst="rect">
            <a:avLst/>
          </a:prstGeom>
          <a:noFill/>
        </p:spPr>
        <p:txBody>
          <a:bodyPr wrap="none" rtlCol="0">
            <a:spAutoFit/>
          </a:bodyPr>
          <a:lstStyle/>
          <a:p>
            <a:r>
              <a:rPr lang="en-KR" sz="1300" b="1"/>
              <a:t>Clustering</a:t>
            </a:r>
            <a:endParaRPr lang="en-KR" sz="1300" b="1" dirty="0"/>
          </a:p>
        </p:txBody>
      </p:sp>
      <p:sp>
        <p:nvSpPr>
          <p:cNvPr id="28" name="TextBox 27">
            <a:extLst>
              <a:ext uri="{FF2B5EF4-FFF2-40B4-BE49-F238E27FC236}">
                <a16:creationId xmlns:a16="http://schemas.microsoft.com/office/drawing/2014/main" id="{AB61796C-05E9-5CEF-FAF2-0166F1C28CC9}"/>
              </a:ext>
            </a:extLst>
          </p:cNvPr>
          <p:cNvSpPr txBox="1"/>
          <p:nvPr/>
        </p:nvSpPr>
        <p:spPr>
          <a:xfrm>
            <a:off x="10625941" y="0"/>
            <a:ext cx="982961" cy="292388"/>
          </a:xfrm>
          <a:prstGeom prst="rect">
            <a:avLst/>
          </a:prstGeom>
          <a:noFill/>
        </p:spPr>
        <p:txBody>
          <a:bodyPr wrap="none" rtlCol="0">
            <a:spAutoFit/>
          </a:bodyPr>
          <a:lstStyle/>
          <a:p>
            <a:r>
              <a:rPr lang="en-US" sz="1300">
                <a:solidFill>
                  <a:schemeClr val="bg1">
                    <a:lumMod val="85000"/>
                  </a:schemeClr>
                </a:solidFill>
              </a:rPr>
              <a:t>Annotation</a:t>
            </a:r>
            <a:endParaRPr lang="en-KR" sz="1300" dirty="0">
              <a:solidFill>
                <a:schemeClr val="bg1">
                  <a:lumMod val="85000"/>
                </a:schemeClr>
              </a:solidFill>
            </a:endParaRPr>
          </a:p>
        </p:txBody>
      </p:sp>
      <p:cxnSp>
        <p:nvCxnSpPr>
          <p:cNvPr id="29" name="Straight Connector 17">
            <a:extLst>
              <a:ext uri="{FF2B5EF4-FFF2-40B4-BE49-F238E27FC236}">
                <a16:creationId xmlns:a16="http://schemas.microsoft.com/office/drawing/2014/main" id="{47896D99-B11F-17AD-D18A-2A4971B3B942}"/>
              </a:ext>
            </a:extLst>
          </p:cNvPr>
          <p:cNvCxnSpPr>
            <a:stCxn id="10" idx="3"/>
            <a:endCxn id="11" idx="1"/>
          </p:cNvCxnSpPr>
          <p:nvPr/>
        </p:nvCxnSpPr>
        <p:spPr>
          <a:xfrm>
            <a:off x="1339276" y="146194"/>
            <a:ext cx="98456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19">
            <a:extLst>
              <a:ext uri="{FF2B5EF4-FFF2-40B4-BE49-F238E27FC236}">
                <a16:creationId xmlns:a16="http://schemas.microsoft.com/office/drawing/2014/main" id="{F9E42277-2C24-0540-40E1-82BD1DA4FB4A}"/>
              </a:ext>
            </a:extLst>
          </p:cNvPr>
          <p:cNvCxnSpPr>
            <a:cxnSpLocks/>
            <a:stCxn id="26" idx="3"/>
            <a:endCxn id="27" idx="1"/>
          </p:cNvCxnSpPr>
          <p:nvPr/>
        </p:nvCxnSpPr>
        <p:spPr>
          <a:xfrm>
            <a:off x="7574550"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1" name="Straight Connector 20">
            <a:extLst>
              <a:ext uri="{FF2B5EF4-FFF2-40B4-BE49-F238E27FC236}">
                <a16:creationId xmlns:a16="http://schemas.microsoft.com/office/drawing/2014/main" id="{6E64085F-C848-FD72-8803-FF41B0035125}"/>
              </a:ext>
            </a:extLst>
          </p:cNvPr>
          <p:cNvCxnSpPr>
            <a:cxnSpLocks/>
            <a:stCxn id="27" idx="3"/>
            <a:endCxn id="28" idx="1"/>
          </p:cNvCxnSpPr>
          <p:nvPr/>
        </p:nvCxnSpPr>
        <p:spPr>
          <a:xfrm>
            <a:off x="9643823" y="146194"/>
            <a:ext cx="98211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22">
            <a:extLst>
              <a:ext uri="{FF2B5EF4-FFF2-40B4-BE49-F238E27FC236}">
                <a16:creationId xmlns:a16="http://schemas.microsoft.com/office/drawing/2014/main" id="{42200079-4534-FA7B-2FA1-1798D3D3E057}"/>
              </a:ext>
            </a:extLst>
          </p:cNvPr>
          <p:cNvCxnSpPr>
            <a:cxnSpLocks/>
            <a:stCxn id="11" idx="3"/>
            <a:endCxn id="26" idx="1"/>
          </p:cNvCxnSpPr>
          <p:nvPr/>
        </p:nvCxnSpPr>
        <p:spPr>
          <a:xfrm>
            <a:off x="3576107" y="146194"/>
            <a:ext cx="86906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7" name="그림 6">
            <a:extLst>
              <a:ext uri="{FF2B5EF4-FFF2-40B4-BE49-F238E27FC236}">
                <a16:creationId xmlns:a16="http://schemas.microsoft.com/office/drawing/2014/main" id="{C62D75F5-D143-22BC-49BB-4C36D97E552D}"/>
              </a:ext>
            </a:extLst>
          </p:cNvPr>
          <p:cNvPicPr>
            <a:picLocks noChangeAspect="1"/>
          </p:cNvPicPr>
          <p:nvPr/>
        </p:nvPicPr>
        <p:blipFill>
          <a:blip r:embed="rId2"/>
          <a:stretch>
            <a:fillRect/>
          </a:stretch>
        </p:blipFill>
        <p:spPr>
          <a:xfrm>
            <a:off x="6265187" y="1495823"/>
            <a:ext cx="5228042" cy="4609411"/>
          </a:xfrm>
          <a:prstGeom prst="rect">
            <a:avLst/>
          </a:prstGeom>
        </p:spPr>
      </p:pic>
      <p:sp>
        <p:nvSpPr>
          <p:cNvPr id="8" name="Rectangle 8">
            <a:extLst>
              <a:ext uri="{FF2B5EF4-FFF2-40B4-BE49-F238E27FC236}">
                <a16:creationId xmlns:a16="http://schemas.microsoft.com/office/drawing/2014/main" id="{F35847F8-BD64-8F5B-FFE3-914313A58174}"/>
              </a:ext>
            </a:extLst>
          </p:cNvPr>
          <p:cNvSpPr/>
          <p:nvPr/>
        </p:nvSpPr>
        <p:spPr>
          <a:xfrm>
            <a:off x="410817" y="1400400"/>
            <a:ext cx="4305987" cy="461665"/>
          </a:xfrm>
          <a:prstGeom prst="rect">
            <a:avLst/>
          </a:prstGeom>
        </p:spPr>
        <p:txBody>
          <a:bodyPr wrap="none">
            <a:spAutoFit/>
          </a:bodyPr>
          <a:lstStyle/>
          <a:p>
            <a:r>
              <a:rPr lang="en-US" sz="2400" b="1"/>
              <a:t>Clustering with BayesSpace</a:t>
            </a:r>
            <a:endParaRPr lang="en-US" sz="2400" b="1" dirty="0"/>
          </a:p>
        </p:txBody>
      </p:sp>
    </p:spTree>
    <p:extLst>
      <p:ext uri="{BB962C8B-B14F-4D97-AF65-F5344CB8AC3E}">
        <p14:creationId xmlns:p14="http://schemas.microsoft.com/office/powerpoint/2010/main" val="27954485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34</a:t>
            </a:fld>
            <a:endParaRPr lang="en-KR" dirty="0"/>
          </a:p>
        </p:txBody>
      </p:sp>
      <p:sp>
        <p:nvSpPr>
          <p:cNvPr id="3" name="직사각형 5">
            <a:extLst>
              <a:ext uri="{FF2B5EF4-FFF2-40B4-BE49-F238E27FC236}">
                <a16:creationId xmlns:a16="http://schemas.microsoft.com/office/drawing/2014/main" id="{5AE5825C-78B5-8FD3-F2DB-104C1A8C8024}"/>
              </a:ext>
            </a:extLst>
          </p:cNvPr>
          <p:cNvSpPr/>
          <p:nvPr/>
        </p:nvSpPr>
        <p:spPr>
          <a:xfrm>
            <a:off x="410817" y="1853435"/>
            <a:ext cx="11106418" cy="21186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err="1">
                <a:solidFill>
                  <a:schemeClr val="tx1"/>
                </a:solidFill>
                <a:latin typeface="Courier New" panose="02070309020205020404" pitchFamily="49" charset="0"/>
                <a:cs typeface="Courier New" panose="02070309020205020404" pitchFamily="49" charset="0"/>
              </a:rPr>
              <a:t>melanoma.enhanced</a:t>
            </a:r>
            <a:r>
              <a:rPr lang="en-US" altLang="ko-KR" dirty="0">
                <a:solidFill>
                  <a:schemeClr val="tx1"/>
                </a:solidFill>
                <a:latin typeface="Courier New" panose="02070309020205020404" pitchFamily="49" charset="0"/>
                <a:cs typeface="Courier New" panose="02070309020205020404" pitchFamily="49" charset="0"/>
              </a:rPr>
              <a:t> = </a:t>
            </a:r>
            <a:r>
              <a:rPr lang="en-US" altLang="ko-KR" dirty="0" err="1">
                <a:solidFill>
                  <a:schemeClr val="tx1"/>
                </a:solidFill>
                <a:latin typeface="Courier New" panose="02070309020205020404" pitchFamily="49" charset="0"/>
                <a:cs typeface="Courier New" panose="02070309020205020404" pitchFamily="49" charset="0"/>
              </a:rPr>
              <a:t>spatialEnhance</a:t>
            </a:r>
            <a:r>
              <a:rPr lang="en-US" altLang="ko-KR" dirty="0">
                <a:solidFill>
                  <a:schemeClr val="tx1"/>
                </a:solidFill>
                <a:latin typeface="Courier New" panose="02070309020205020404" pitchFamily="49" charset="0"/>
                <a:cs typeface="Courier New" panose="02070309020205020404" pitchFamily="49" charset="0"/>
              </a:rPr>
              <a:t>(melanoma, q=q, d=d, platform="ST", gamma=2, 						</a:t>
            </a:r>
            <a:r>
              <a:rPr lang="en-US" altLang="ko-KR" dirty="0" err="1">
                <a:solidFill>
                  <a:schemeClr val="tx1"/>
                </a:solidFill>
                <a:latin typeface="Courier New" panose="02070309020205020404" pitchFamily="49" charset="0"/>
                <a:cs typeface="Courier New" panose="02070309020205020404" pitchFamily="49" charset="0"/>
              </a:rPr>
              <a:t>nrep</a:t>
            </a:r>
            <a:r>
              <a:rPr lang="en-US" altLang="ko-KR" dirty="0">
                <a:solidFill>
                  <a:schemeClr val="tx1"/>
                </a:solidFill>
                <a:latin typeface="Courier New" panose="02070309020205020404" pitchFamily="49" charset="0"/>
                <a:cs typeface="Courier New" panose="02070309020205020404" pitchFamily="49" charset="0"/>
              </a:rPr>
              <a:t>=200000, verbose=TRUE, </a:t>
            </a:r>
            <a:r>
              <a:rPr lang="en-US" altLang="ko-KR" dirty="0" err="1">
                <a:solidFill>
                  <a:schemeClr val="tx1"/>
                </a:solidFill>
                <a:latin typeface="Courier New" panose="02070309020205020404" pitchFamily="49" charset="0"/>
                <a:cs typeface="Courier New" panose="02070309020205020404" pitchFamily="49" charset="0"/>
              </a:rPr>
              <a:t>save.chain</a:t>
            </a:r>
            <a:r>
              <a:rPr lang="en-US" altLang="ko-KR" dirty="0">
                <a:solidFill>
                  <a:schemeClr val="tx1"/>
                </a:solidFill>
                <a:latin typeface="Courier New" panose="02070309020205020404" pitchFamily="49" charset="0"/>
                <a:cs typeface="Courier New" panose="02070309020205020404" pitchFamily="49" charset="0"/>
              </a:rPr>
              <a:t>=TRUE,						</a:t>
            </a:r>
            <a:r>
              <a:rPr lang="en-US" altLang="ko-KR" dirty="0" err="1">
                <a:solidFill>
                  <a:schemeClr val="tx1"/>
                </a:solidFill>
                <a:latin typeface="Courier New" panose="02070309020205020404" pitchFamily="49" charset="0"/>
                <a:cs typeface="Courier New" panose="02070309020205020404" pitchFamily="49" charset="0"/>
              </a:rPr>
              <a:t>jitter_scale</a:t>
            </a:r>
            <a:r>
              <a:rPr lang="en-US" altLang="ko-KR" dirty="0">
                <a:solidFill>
                  <a:schemeClr val="tx1"/>
                </a:solidFill>
                <a:latin typeface="Courier New" panose="02070309020205020404" pitchFamily="49" charset="0"/>
                <a:cs typeface="Courier New" panose="02070309020205020404" pitchFamily="49" charset="0"/>
              </a:rPr>
              <a:t>=3.5, </a:t>
            </a:r>
            <a:r>
              <a:rPr lang="en-US" altLang="ko-KR" dirty="0" err="1">
                <a:solidFill>
                  <a:schemeClr val="tx1"/>
                </a:solidFill>
                <a:latin typeface="Courier New" panose="02070309020205020404" pitchFamily="49" charset="0"/>
                <a:cs typeface="Courier New" panose="02070309020205020404" pitchFamily="49" charset="0"/>
              </a:rPr>
              <a:t>jitter_prior</a:t>
            </a:r>
            <a:r>
              <a:rPr lang="en-US" altLang="ko-KR" dirty="0">
                <a:solidFill>
                  <a:schemeClr val="tx1"/>
                </a:solidFill>
                <a:latin typeface="Courier New" panose="02070309020205020404" pitchFamily="49" charset="0"/>
                <a:cs typeface="Courier New" panose="02070309020205020404" pitchFamily="49" charset="0"/>
              </a:rPr>
              <a:t>=0.3)</a:t>
            </a:r>
          </a:p>
          <a:p>
            <a:r>
              <a:rPr lang="en-US" altLang="ko-KR" dirty="0" err="1">
                <a:solidFill>
                  <a:schemeClr val="tx1"/>
                </a:solidFill>
                <a:latin typeface="Courier New" panose="02070309020205020404" pitchFamily="49" charset="0"/>
                <a:cs typeface="Courier New" panose="02070309020205020404" pitchFamily="49" charset="0"/>
              </a:rPr>
              <a:t>melannoma.enhanced</a:t>
            </a:r>
            <a:r>
              <a:rPr lang="en-US" altLang="ko-KR" dirty="0">
                <a:solidFill>
                  <a:schemeClr val="tx1"/>
                </a:solidFill>
                <a:latin typeface="Courier New" panose="02070309020205020404" pitchFamily="49" charset="0"/>
                <a:cs typeface="Courier New" panose="02070309020205020404" pitchFamily="49" charset="0"/>
              </a:rPr>
              <a:t> = 	</a:t>
            </a:r>
            <a:r>
              <a:rPr lang="en-US" altLang="ko-KR" dirty="0" err="1">
                <a:solidFill>
                  <a:schemeClr val="tx1"/>
                </a:solidFill>
                <a:latin typeface="Courier New" panose="02070309020205020404" pitchFamily="49" charset="0"/>
                <a:cs typeface="Courier New" panose="02070309020205020404" pitchFamily="49" charset="0"/>
              </a:rPr>
              <a:t>readRDS</a:t>
            </a:r>
            <a:r>
              <a:rPr lang="en-US" altLang="ko-KR" dirty="0">
                <a:solidFill>
                  <a:schemeClr val="tx1"/>
                </a:solidFill>
                <a:latin typeface="Courier New" panose="02070309020205020404" pitchFamily="49" charset="0"/>
                <a:cs typeface="Courier New" panose="02070309020205020404" pitchFamily="49" charset="0"/>
              </a:rPr>
              <a:t>(</a:t>
            </a:r>
            <a:r>
              <a:rPr lang="en-US" altLang="ko-KR" dirty="0" err="1">
                <a:solidFill>
                  <a:schemeClr val="tx1"/>
                </a:solidFill>
                <a:latin typeface="Courier New" panose="02070309020205020404" pitchFamily="49" charset="0"/>
                <a:cs typeface="Courier New" panose="02070309020205020404" pitchFamily="49" charset="0"/>
              </a:rPr>
              <a:t>url</a:t>
            </a:r>
            <a:r>
              <a:rPr lang="en-US" altLang="ko-KR" dirty="0">
                <a:solidFill>
                  <a:schemeClr val="tx1"/>
                </a:solidFill>
                <a:latin typeface="Courier New" panose="02070309020205020404" pitchFamily="49" charset="0"/>
                <a:cs typeface="Courier New" panose="02070309020205020404" pitchFamily="49" charset="0"/>
              </a:rPr>
              <a:t>(“https://parkjooyoung99.github.io/KOGO_2023/data/</a:t>
            </a:r>
          </a:p>
          <a:p>
            <a:r>
              <a:rPr lang="en-US" altLang="ko-KR" dirty="0">
                <a:solidFill>
                  <a:schemeClr val="tx1"/>
                </a:solidFill>
                <a:latin typeface="Courier New" panose="02070309020205020404" pitchFamily="49" charset="0"/>
                <a:cs typeface="Courier New" panose="02070309020205020404" pitchFamily="49" charset="0"/>
              </a:rPr>
              <a:t>	KOGO_2023_spatial_transcriptomics_melanoma_enhanced_object.rds”))</a:t>
            </a:r>
          </a:p>
          <a:p>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dirty="0" err="1">
                <a:solidFill>
                  <a:schemeClr val="tx1"/>
                </a:solidFill>
                <a:latin typeface="Courier New" panose="02070309020205020404" pitchFamily="49" charset="0"/>
                <a:cs typeface="Courier New" panose="02070309020205020404" pitchFamily="49" charset="0"/>
              </a:rPr>
              <a:t>melanoma.enhanced</a:t>
            </a:r>
            <a:endParaRPr lang="en-US" altLang="ko-KR" dirty="0">
              <a:solidFill>
                <a:schemeClr val="tx1"/>
              </a:solidFill>
              <a:latin typeface="Courier New" panose="02070309020205020404" pitchFamily="49" charset="0"/>
              <a:cs typeface="Courier New" panose="02070309020205020404" pitchFamily="49" charset="0"/>
            </a:endParaRPr>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sz="3200"/>
              <a:t>Clustering</a:t>
            </a:r>
            <a:endParaRPr lang="en-KR" sz="3000" dirty="0"/>
          </a:p>
        </p:txBody>
      </p:sp>
      <p:sp>
        <p:nvSpPr>
          <p:cNvPr id="9" name="TextBox 8">
            <a:extLst>
              <a:ext uri="{FF2B5EF4-FFF2-40B4-BE49-F238E27FC236}">
                <a16:creationId xmlns:a16="http://schemas.microsoft.com/office/drawing/2014/main" id="{1E31B3FF-7899-D1AB-849A-E2C02EA8F61D}"/>
              </a:ext>
            </a:extLst>
          </p:cNvPr>
          <p:cNvSpPr txBox="1"/>
          <p:nvPr/>
        </p:nvSpPr>
        <p:spPr>
          <a:xfrm>
            <a:off x="410817" y="0"/>
            <a:ext cx="928459" cy="292388"/>
          </a:xfrm>
          <a:prstGeom prst="rect">
            <a:avLst/>
          </a:prstGeom>
          <a:noFill/>
        </p:spPr>
        <p:txBody>
          <a:bodyPr wrap="none" rtlCol="0">
            <a:spAutoFit/>
          </a:bodyPr>
          <a:lstStyle/>
          <a:p>
            <a:r>
              <a:rPr lang="en-KR" sz="1300" dirty="0">
                <a:solidFill>
                  <a:srgbClr val="E3E3E3"/>
                </a:solidFill>
              </a:rPr>
              <a:t>Load data</a:t>
            </a:r>
          </a:p>
        </p:txBody>
      </p:sp>
      <p:sp>
        <p:nvSpPr>
          <p:cNvPr id="10" name="TextBox 9">
            <a:extLst>
              <a:ext uri="{FF2B5EF4-FFF2-40B4-BE49-F238E27FC236}">
                <a16:creationId xmlns:a16="http://schemas.microsoft.com/office/drawing/2014/main" id="{8F05141D-9061-07BE-90B1-36E146DB1509}"/>
              </a:ext>
            </a:extLst>
          </p:cNvPr>
          <p:cNvSpPr txBox="1"/>
          <p:nvPr/>
        </p:nvSpPr>
        <p:spPr>
          <a:xfrm>
            <a:off x="2323841" y="0"/>
            <a:ext cx="1252266" cy="292388"/>
          </a:xfrm>
          <a:prstGeom prst="rect">
            <a:avLst/>
          </a:prstGeom>
          <a:noFill/>
        </p:spPr>
        <p:txBody>
          <a:bodyPr wrap="none" rtlCol="0">
            <a:spAutoFit/>
          </a:bodyPr>
          <a:lstStyle/>
          <a:p>
            <a:r>
              <a:rPr lang="en-US" sz="1300">
                <a:solidFill>
                  <a:srgbClr val="E3E3E3"/>
                </a:solidFill>
              </a:rPr>
              <a:t>Preprocessing</a:t>
            </a:r>
            <a:endParaRPr lang="en-KR" sz="1300" dirty="0">
              <a:solidFill>
                <a:srgbClr val="E3E3E3"/>
              </a:solidFill>
            </a:endParaRPr>
          </a:p>
        </p:txBody>
      </p:sp>
      <p:sp>
        <p:nvSpPr>
          <p:cNvPr id="11" name="TextBox 10">
            <a:extLst>
              <a:ext uri="{FF2B5EF4-FFF2-40B4-BE49-F238E27FC236}">
                <a16:creationId xmlns:a16="http://schemas.microsoft.com/office/drawing/2014/main" id="{971DEBE6-A3C4-D5EB-62DD-F32FF830C2F8}"/>
              </a:ext>
            </a:extLst>
          </p:cNvPr>
          <p:cNvSpPr txBox="1"/>
          <p:nvPr/>
        </p:nvSpPr>
        <p:spPr>
          <a:xfrm>
            <a:off x="4445167" y="0"/>
            <a:ext cx="3129383" cy="292388"/>
          </a:xfrm>
          <a:prstGeom prst="rect">
            <a:avLst/>
          </a:prstGeom>
          <a:noFill/>
        </p:spPr>
        <p:txBody>
          <a:bodyPr wrap="none" rtlCol="0">
            <a:spAutoFit/>
          </a:bodyPr>
          <a:lstStyle/>
          <a:p>
            <a:r>
              <a:rPr lang="en-KR" sz="1300">
                <a:solidFill>
                  <a:srgbClr val="E3E3E3"/>
                </a:solidFill>
              </a:rPr>
              <a:t>Feature selection</a:t>
            </a:r>
            <a:r>
              <a:rPr lang="en-US" sz="1300">
                <a:solidFill>
                  <a:srgbClr val="E3E3E3"/>
                </a:solidFill>
              </a:rPr>
              <a:t> / Dimension reduction</a:t>
            </a:r>
            <a:endParaRPr lang="en-KR" sz="1300" dirty="0">
              <a:solidFill>
                <a:srgbClr val="E3E3E3"/>
              </a:solidFill>
            </a:endParaRPr>
          </a:p>
        </p:txBody>
      </p:sp>
      <p:sp>
        <p:nvSpPr>
          <p:cNvPr id="26" name="TextBox 25">
            <a:extLst>
              <a:ext uri="{FF2B5EF4-FFF2-40B4-BE49-F238E27FC236}">
                <a16:creationId xmlns:a16="http://schemas.microsoft.com/office/drawing/2014/main" id="{62DF3D2C-D052-14B3-0EAF-308C6D391AFC}"/>
              </a:ext>
            </a:extLst>
          </p:cNvPr>
          <p:cNvSpPr txBox="1"/>
          <p:nvPr/>
        </p:nvSpPr>
        <p:spPr>
          <a:xfrm>
            <a:off x="8632008" y="0"/>
            <a:ext cx="1011815" cy="292388"/>
          </a:xfrm>
          <a:prstGeom prst="rect">
            <a:avLst/>
          </a:prstGeom>
          <a:noFill/>
        </p:spPr>
        <p:txBody>
          <a:bodyPr wrap="none" rtlCol="0">
            <a:spAutoFit/>
          </a:bodyPr>
          <a:lstStyle/>
          <a:p>
            <a:r>
              <a:rPr lang="en-KR" sz="1300" b="1" dirty="0"/>
              <a:t>Clustering</a:t>
            </a:r>
          </a:p>
        </p:txBody>
      </p:sp>
      <p:sp>
        <p:nvSpPr>
          <p:cNvPr id="27" name="TextBox 26">
            <a:extLst>
              <a:ext uri="{FF2B5EF4-FFF2-40B4-BE49-F238E27FC236}">
                <a16:creationId xmlns:a16="http://schemas.microsoft.com/office/drawing/2014/main" id="{895546D9-8DAD-09BE-F80F-E8C65852CB72}"/>
              </a:ext>
            </a:extLst>
          </p:cNvPr>
          <p:cNvSpPr txBox="1"/>
          <p:nvPr/>
        </p:nvSpPr>
        <p:spPr>
          <a:xfrm>
            <a:off x="10625941" y="0"/>
            <a:ext cx="982961" cy="292388"/>
          </a:xfrm>
          <a:prstGeom prst="rect">
            <a:avLst/>
          </a:prstGeom>
          <a:noFill/>
        </p:spPr>
        <p:txBody>
          <a:bodyPr wrap="none" rtlCol="0">
            <a:spAutoFit/>
          </a:bodyPr>
          <a:lstStyle/>
          <a:p>
            <a:r>
              <a:rPr lang="en-US" sz="1300">
                <a:solidFill>
                  <a:schemeClr val="bg1">
                    <a:lumMod val="85000"/>
                  </a:schemeClr>
                </a:solidFill>
              </a:rPr>
              <a:t>Annotation</a:t>
            </a:r>
            <a:endParaRPr lang="en-KR" sz="1300" dirty="0">
              <a:solidFill>
                <a:schemeClr val="bg1">
                  <a:lumMod val="85000"/>
                </a:schemeClr>
              </a:solidFill>
            </a:endParaRPr>
          </a:p>
        </p:txBody>
      </p:sp>
      <p:cxnSp>
        <p:nvCxnSpPr>
          <p:cNvPr id="28" name="Straight Connector 17">
            <a:extLst>
              <a:ext uri="{FF2B5EF4-FFF2-40B4-BE49-F238E27FC236}">
                <a16:creationId xmlns:a16="http://schemas.microsoft.com/office/drawing/2014/main" id="{CABD79ED-1A43-7ECE-9450-1F0632E38661}"/>
              </a:ext>
            </a:extLst>
          </p:cNvPr>
          <p:cNvCxnSpPr>
            <a:stCxn id="9" idx="3"/>
            <a:endCxn id="10" idx="1"/>
          </p:cNvCxnSpPr>
          <p:nvPr/>
        </p:nvCxnSpPr>
        <p:spPr>
          <a:xfrm>
            <a:off x="1339276" y="146194"/>
            <a:ext cx="98456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19">
            <a:extLst>
              <a:ext uri="{FF2B5EF4-FFF2-40B4-BE49-F238E27FC236}">
                <a16:creationId xmlns:a16="http://schemas.microsoft.com/office/drawing/2014/main" id="{A0A5FE9D-4EDB-EF01-7CF2-00C4F0BB2AE1}"/>
              </a:ext>
            </a:extLst>
          </p:cNvPr>
          <p:cNvCxnSpPr>
            <a:cxnSpLocks/>
            <a:stCxn id="11" idx="3"/>
            <a:endCxn id="26" idx="1"/>
          </p:cNvCxnSpPr>
          <p:nvPr/>
        </p:nvCxnSpPr>
        <p:spPr>
          <a:xfrm>
            <a:off x="7574550"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0">
            <a:extLst>
              <a:ext uri="{FF2B5EF4-FFF2-40B4-BE49-F238E27FC236}">
                <a16:creationId xmlns:a16="http://schemas.microsoft.com/office/drawing/2014/main" id="{6DA95131-6B22-B336-9B25-CD75DDE4A10F}"/>
              </a:ext>
            </a:extLst>
          </p:cNvPr>
          <p:cNvCxnSpPr>
            <a:cxnSpLocks/>
            <a:stCxn id="26" idx="3"/>
            <a:endCxn id="27" idx="1"/>
          </p:cNvCxnSpPr>
          <p:nvPr/>
        </p:nvCxnSpPr>
        <p:spPr>
          <a:xfrm>
            <a:off x="9643823" y="146194"/>
            <a:ext cx="98211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22">
            <a:extLst>
              <a:ext uri="{FF2B5EF4-FFF2-40B4-BE49-F238E27FC236}">
                <a16:creationId xmlns:a16="http://schemas.microsoft.com/office/drawing/2014/main" id="{C569F9CB-C627-B00C-1D6F-F4CF3507DF42}"/>
              </a:ext>
            </a:extLst>
          </p:cNvPr>
          <p:cNvCxnSpPr>
            <a:cxnSpLocks/>
            <a:stCxn id="10" idx="3"/>
            <a:endCxn id="11" idx="1"/>
          </p:cNvCxnSpPr>
          <p:nvPr/>
        </p:nvCxnSpPr>
        <p:spPr>
          <a:xfrm>
            <a:off x="3576107" y="146194"/>
            <a:ext cx="86906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23" name="그룹 22">
            <a:extLst>
              <a:ext uri="{FF2B5EF4-FFF2-40B4-BE49-F238E27FC236}">
                <a16:creationId xmlns:a16="http://schemas.microsoft.com/office/drawing/2014/main" id="{58D2C6A3-87A0-34DF-19C2-028E1C713B39}"/>
              </a:ext>
            </a:extLst>
          </p:cNvPr>
          <p:cNvGrpSpPr/>
          <p:nvPr/>
        </p:nvGrpSpPr>
        <p:grpSpPr>
          <a:xfrm>
            <a:off x="629690" y="4449808"/>
            <a:ext cx="4718893" cy="2031054"/>
            <a:chOff x="369553" y="3842505"/>
            <a:chExt cx="5661130" cy="2436602"/>
          </a:xfrm>
        </p:grpSpPr>
        <p:pic>
          <p:nvPicPr>
            <p:cNvPr id="12" name="그림 11" descr="텍스트이(가) 표시된 사진&#10;&#10;자동 생성된 설명">
              <a:extLst>
                <a:ext uri="{FF2B5EF4-FFF2-40B4-BE49-F238E27FC236}">
                  <a16:creationId xmlns:a16="http://schemas.microsoft.com/office/drawing/2014/main" id="{7205604C-A558-3E09-9D55-7DD6D92D4098}"/>
                </a:ext>
              </a:extLst>
            </p:cNvPr>
            <p:cNvPicPr>
              <a:picLocks noChangeAspect="1"/>
            </p:cNvPicPr>
            <p:nvPr/>
          </p:nvPicPr>
          <p:blipFill rotWithShape="1">
            <a:blip r:embed="rId2"/>
            <a:srcRect r="32171"/>
            <a:stretch/>
          </p:blipFill>
          <p:spPr>
            <a:xfrm>
              <a:off x="369553" y="3842505"/>
              <a:ext cx="5626489" cy="2436602"/>
            </a:xfrm>
            <a:prstGeom prst="rect">
              <a:avLst/>
            </a:prstGeom>
          </p:spPr>
        </p:pic>
        <p:sp>
          <p:nvSpPr>
            <p:cNvPr id="19" name="직사각형 18">
              <a:extLst>
                <a:ext uri="{FF2B5EF4-FFF2-40B4-BE49-F238E27FC236}">
                  <a16:creationId xmlns:a16="http://schemas.microsoft.com/office/drawing/2014/main" id="{A99B191D-4315-F5C0-55AF-1299BC69909D}"/>
                </a:ext>
              </a:extLst>
            </p:cNvPr>
            <p:cNvSpPr/>
            <p:nvPr/>
          </p:nvSpPr>
          <p:spPr>
            <a:xfrm>
              <a:off x="415742" y="4031021"/>
              <a:ext cx="1625060" cy="23765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CC507CD8-4A3B-C595-27A4-693534C2D2F8}"/>
                </a:ext>
              </a:extLst>
            </p:cNvPr>
            <p:cNvSpPr/>
            <p:nvPr/>
          </p:nvSpPr>
          <p:spPr>
            <a:xfrm>
              <a:off x="404194" y="5146046"/>
              <a:ext cx="5626489" cy="27878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4" name="그룹 23">
            <a:extLst>
              <a:ext uri="{FF2B5EF4-FFF2-40B4-BE49-F238E27FC236}">
                <a16:creationId xmlns:a16="http://schemas.microsoft.com/office/drawing/2014/main" id="{3B10DE90-3F86-09A3-83B6-53BE556DBCFC}"/>
              </a:ext>
            </a:extLst>
          </p:cNvPr>
          <p:cNvGrpSpPr/>
          <p:nvPr/>
        </p:nvGrpSpPr>
        <p:grpSpPr>
          <a:xfrm>
            <a:off x="5845124" y="4424123"/>
            <a:ext cx="4582540" cy="1984511"/>
            <a:chOff x="6116446" y="3822219"/>
            <a:chExt cx="5492456" cy="2378558"/>
          </a:xfrm>
        </p:grpSpPr>
        <p:pic>
          <p:nvPicPr>
            <p:cNvPr id="15" name="그림 14">
              <a:extLst>
                <a:ext uri="{FF2B5EF4-FFF2-40B4-BE49-F238E27FC236}">
                  <a16:creationId xmlns:a16="http://schemas.microsoft.com/office/drawing/2014/main" id="{9EE4417B-ECFC-BB0C-23E8-A9B888E5F609}"/>
                </a:ext>
              </a:extLst>
            </p:cNvPr>
            <p:cNvPicPr>
              <a:picLocks noChangeAspect="1"/>
            </p:cNvPicPr>
            <p:nvPr/>
          </p:nvPicPr>
          <p:blipFill rotWithShape="1">
            <a:blip r:embed="rId3"/>
            <a:srcRect t="6979"/>
            <a:stretch/>
          </p:blipFill>
          <p:spPr>
            <a:xfrm>
              <a:off x="6116446" y="3822219"/>
              <a:ext cx="5492456" cy="2378558"/>
            </a:xfrm>
            <a:prstGeom prst="rect">
              <a:avLst/>
            </a:prstGeom>
          </p:spPr>
        </p:pic>
        <p:sp>
          <p:nvSpPr>
            <p:cNvPr id="20" name="직사각형 19">
              <a:extLst>
                <a:ext uri="{FF2B5EF4-FFF2-40B4-BE49-F238E27FC236}">
                  <a16:creationId xmlns:a16="http://schemas.microsoft.com/office/drawing/2014/main" id="{B69096FE-D53B-9875-FC95-F6BC3ED62EF4}"/>
                </a:ext>
              </a:extLst>
            </p:cNvPr>
            <p:cNvSpPr/>
            <p:nvPr/>
          </p:nvSpPr>
          <p:spPr>
            <a:xfrm>
              <a:off x="6148442" y="4045647"/>
              <a:ext cx="1625060" cy="24762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4C44CBA0-BB64-29DF-C3F7-2A334F0CB3A5}"/>
                </a:ext>
              </a:extLst>
            </p:cNvPr>
            <p:cNvSpPr/>
            <p:nvPr/>
          </p:nvSpPr>
          <p:spPr>
            <a:xfrm>
              <a:off x="6148442" y="5126814"/>
              <a:ext cx="4549696" cy="24762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TextBox 32">
            <a:extLst>
              <a:ext uri="{FF2B5EF4-FFF2-40B4-BE49-F238E27FC236}">
                <a16:creationId xmlns:a16="http://schemas.microsoft.com/office/drawing/2014/main" id="{39216BF2-2941-5A31-9813-1F447D7E0C62}"/>
              </a:ext>
            </a:extLst>
          </p:cNvPr>
          <p:cNvSpPr txBox="1"/>
          <p:nvPr/>
        </p:nvSpPr>
        <p:spPr>
          <a:xfrm>
            <a:off x="484432" y="4025058"/>
            <a:ext cx="6183350" cy="400110"/>
          </a:xfrm>
          <a:prstGeom prst="rect">
            <a:avLst/>
          </a:prstGeom>
          <a:noFill/>
        </p:spPr>
        <p:txBody>
          <a:bodyPr wrap="square">
            <a:spAutoFit/>
          </a:bodyPr>
          <a:lstStyle/>
          <a:p>
            <a:r>
              <a:rPr lang="en-US" altLang="ko-KR" sz="2000" b="1">
                <a:latin typeface="+mj-lt"/>
                <a:cs typeface="Courier New" panose="02070309020205020404" pitchFamily="49" charset="0"/>
              </a:rPr>
              <a:t>melanoma.enhanced</a:t>
            </a:r>
          </a:p>
        </p:txBody>
      </p:sp>
      <p:sp>
        <p:nvSpPr>
          <p:cNvPr id="34" name="TextBox 33">
            <a:extLst>
              <a:ext uri="{FF2B5EF4-FFF2-40B4-BE49-F238E27FC236}">
                <a16:creationId xmlns:a16="http://schemas.microsoft.com/office/drawing/2014/main" id="{7772E397-06AE-0921-5265-58DA847623DF}"/>
              </a:ext>
            </a:extLst>
          </p:cNvPr>
          <p:cNvSpPr txBox="1"/>
          <p:nvPr/>
        </p:nvSpPr>
        <p:spPr>
          <a:xfrm>
            <a:off x="5682369" y="4024013"/>
            <a:ext cx="6183350" cy="400110"/>
          </a:xfrm>
          <a:prstGeom prst="rect">
            <a:avLst/>
          </a:prstGeom>
          <a:noFill/>
        </p:spPr>
        <p:txBody>
          <a:bodyPr wrap="square">
            <a:spAutoFit/>
          </a:bodyPr>
          <a:lstStyle/>
          <a:p>
            <a:r>
              <a:rPr lang="en-US" altLang="ko-KR" sz="2000" b="1">
                <a:solidFill>
                  <a:schemeClr val="tx1"/>
                </a:solidFill>
                <a:latin typeface="+mj-lt"/>
                <a:cs typeface="Courier New" panose="02070309020205020404" pitchFamily="49" charset="0"/>
              </a:rPr>
              <a:t>melanoma</a:t>
            </a:r>
          </a:p>
        </p:txBody>
      </p:sp>
      <p:sp>
        <p:nvSpPr>
          <p:cNvPr id="7" name="Rectangle 8">
            <a:extLst>
              <a:ext uri="{FF2B5EF4-FFF2-40B4-BE49-F238E27FC236}">
                <a16:creationId xmlns:a16="http://schemas.microsoft.com/office/drawing/2014/main" id="{CF1E300E-332E-1D69-DDFB-32191A27C29D}"/>
              </a:ext>
            </a:extLst>
          </p:cNvPr>
          <p:cNvSpPr/>
          <p:nvPr/>
        </p:nvSpPr>
        <p:spPr>
          <a:xfrm>
            <a:off x="410817" y="1400400"/>
            <a:ext cx="4044697" cy="461665"/>
          </a:xfrm>
          <a:prstGeom prst="rect">
            <a:avLst/>
          </a:prstGeom>
        </p:spPr>
        <p:txBody>
          <a:bodyPr wrap="none">
            <a:spAutoFit/>
          </a:bodyPr>
          <a:lstStyle/>
          <a:p>
            <a:r>
              <a:rPr lang="en-US" sz="2400" b="1"/>
              <a:t>Enhancing resolution (1/2)</a:t>
            </a:r>
            <a:endParaRPr lang="en-US" sz="2400" b="1" dirty="0"/>
          </a:p>
        </p:txBody>
      </p:sp>
    </p:spTree>
    <p:extLst>
      <p:ext uri="{BB962C8B-B14F-4D97-AF65-F5344CB8AC3E}">
        <p14:creationId xmlns:p14="http://schemas.microsoft.com/office/powerpoint/2010/main" val="2753619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35</a:t>
            </a:fld>
            <a:endParaRPr lang="en-KR" dirty="0"/>
          </a:p>
        </p:txBody>
      </p:sp>
      <p:sp>
        <p:nvSpPr>
          <p:cNvPr id="3" name="직사각형 5">
            <a:extLst>
              <a:ext uri="{FF2B5EF4-FFF2-40B4-BE49-F238E27FC236}">
                <a16:creationId xmlns:a16="http://schemas.microsoft.com/office/drawing/2014/main" id="{5AE5825C-78B5-8FD3-F2DB-104C1A8C8024}"/>
              </a:ext>
            </a:extLst>
          </p:cNvPr>
          <p:cNvSpPr/>
          <p:nvPr/>
        </p:nvSpPr>
        <p:spPr>
          <a:xfrm>
            <a:off x="410816" y="1856015"/>
            <a:ext cx="5442107" cy="15729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a:solidFill>
                  <a:schemeClr val="tx1"/>
                </a:solidFill>
                <a:latin typeface="Courier New" panose="02070309020205020404" pitchFamily="49" charset="0"/>
                <a:cs typeface="Courier New" panose="02070309020205020404" pitchFamily="49" charset="0"/>
              </a:rPr>
              <a:t>clusterPlot(melanoma.enhanced, 			palette=palette, 			color="black", size=0.1) +labs(title="BayesSpace")</a:t>
            </a:r>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sz="3200"/>
              <a:t>Clustering</a:t>
            </a:r>
            <a:endParaRPr lang="en-KR" sz="3000" dirty="0"/>
          </a:p>
        </p:txBody>
      </p:sp>
      <p:sp>
        <p:nvSpPr>
          <p:cNvPr id="9" name="TextBox 8">
            <a:extLst>
              <a:ext uri="{FF2B5EF4-FFF2-40B4-BE49-F238E27FC236}">
                <a16:creationId xmlns:a16="http://schemas.microsoft.com/office/drawing/2014/main" id="{1E31B3FF-7899-D1AB-849A-E2C02EA8F61D}"/>
              </a:ext>
            </a:extLst>
          </p:cNvPr>
          <p:cNvSpPr txBox="1"/>
          <p:nvPr/>
        </p:nvSpPr>
        <p:spPr>
          <a:xfrm>
            <a:off x="410817" y="0"/>
            <a:ext cx="928459" cy="292388"/>
          </a:xfrm>
          <a:prstGeom prst="rect">
            <a:avLst/>
          </a:prstGeom>
          <a:noFill/>
        </p:spPr>
        <p:txBody>
          <a:bodyPr wrap="none" rtlCol="0">
            <a:spAutoFit/>
          </a:bodyPr>
          <a:lstStyle/>
          <a:p>
            <a:r>
              <a:rPr lang="en-KR" sz="1300" dirty="0">
                <a:solidFill>
                  <a:srgbClr val="E3E3E3"/>
                </a:solidFill>
              </a:rPr>
              <a:t>Load data</a:t>
            </a:r>
          </a:p>
        </p:txBody>
      </p:sp>
      <p:sp>
        <p:nvSpPr>
          <p:cNvPr id="10" name="TextBox 9">
            <a:extLst>
              <a:ext uri="{FF2B5EF4-FFF2-40B4-BE49-F238E27FC236}">
                <a16:creationId xmlns:a16="http://schemas.microsoft.com/office/drawing/2014/main" id="{8F05141D-9061-07BE-90B1-36E146DB1509}"/>
              </a:ext>
            </a:extLst>
          </p:cNvPr>
          <p:cNvSpPr txBox="1"/>
          <p:nvPr/>
        </p:nvSpPr>
        <p:spPr>
          <a:xfrm>
            <a:off x="2323841" y="0"/>
            <a:ext cx="1252266" cy="292388"/>
          </a:xfrm>
          <a:prstGeom prst="rect">
            <a:avLst/>
          </a:prstGeom>
          <a:noFill/>
        </p:spPr>
        <p:txBody>
          <a:bodyPr wrap="none" rtlCol="0">
            <a:spAutoFit/>
          </a:bodyPr>
          <a:lstStyle/>
          <a:p>
            <a:r>
              <a:rPr lang="en-US" sz="1300">
                <a:solidFill>
                  <a:srgbClr val="E3E3E3"/>
                </a:solidFill>
              </a:rPr>
              <a:t>Preprocessing</a:t>
            </a:r>
            <a:endParaRPr lang="en-KR" sz="1300" dirty="0">
              <a:solidFill>
                <a:srgbClr val="E3E3E3"/>
              </a:solidFill>
            </a:endParaRPr>
          </a:p>
        </p:txBody>
      </p:sp>
      <p:sp>
        <p:nvSpPr>
          <p:cNvPr id="11" name="TextBox 10">
            <a:extLst>
              <a:ext uri="{FF2B5EF4-FFF2-40B4-BE49-F238E27FC236}">
                <a16:creationId xmlns:a16="http://schemas.microsoft.com/office/drawing/2014/main" id="{971DEBE6-A3C4-D5EB-62DD-F32FF830C2F8}"/>
              </a:ext>
            </a:extLst>
          </p:cNvPr>
          <p:cNvSpPr txBox="1"/>
          <p:nvPr/>
        </p:nvSpPr>
        <p:spPr>
          <a:xfrm>
            <a:off x="4445167" y="0"/>
            <a:ext cx="3129383" cy="292388"/>
          </a:xfrm>
          <a:prstGeom prst="rect">
            <a:avLst/>
          </a:prstGeom>
          <a:noFill/>
        </p:spPr>
        <p:txBody>
          <a:bodyPr wrap="none" rtlCol="0">
            <a:spAutoFit/>
          </a:bodyPr>
          <a:lstStyle/>
          <a:p>
            <a:r>
              <a:rPr lang="en-KR" sz="1300">
                <a:solidFill>
                  <a:srgbClr val="E3E3E3"/>
                </a:solidFill>
              </a:rPr>
              <a:t>Feature selection</a:t>
            </a:r>
            <a:r>
              <a:rPr lang="en-US" sz="1300">
                <a:solidFill>
                  <a:srgbClr val="E3E3E3"/>
                </a:solidFill>
              </a:rPr>
              <a:t> / Dimension reduction</a:t>
            </a:r>
            <a:endParaRPr lang="en-KR" sz="1300" dirty="0">
              <a:solidFill>
                <a:srgbClr val="E3E3E3"/>
              </a:solidFill>
            </a:endParaRPr>
          </a:p>
        </p:txBody>
      </p:sp>
      <p:sp>
        <p:nvSpPr>
          <p:cNvPr id="26" name="TextBox 25">
            <a:extLst>
              <a:ext uri="{FF2B5EF4-FFF2-40B4-BE49-F238E27FC236}">
                <a16:creationId xmlns:a16="http://schemas.microsoft.com/office/drawing/2014/main" id="{62DF3D2C-D052-14B3-0EAF-308C6D391AFC}"/>
              </a:ext>
            </a:extLst>
          </p:cNvPr>
          <p:cNvSpPr txBox="1"/>
          <p:nvPr/>
        </p:nvSpPr>
        <p:spPr>
          <a:xfrm>
            <a:off x="8632008" y="0"/>
            <a:ext cx="1011815" cy="292388"/>
          </a:xfrm>
          <a:prstGeom prst="rect">
            <a:avLst/>
          </a:prstGeom>
          <a:noFill/>
        </p:spPr>
        <p:txBody>
          <a:bodyPr wrap="none" rtlCol="0">
            <a:spAutoFit/>
          </a:bodyPr>
          <a:lstStyle/>
          <a:p>
            <a:r>
              <a:rPr lang="en-KR" sz="1300" b="1" dirty="0"/>
              <a:t>Clustering</a:t>
            </a:r>
          </a:p>
        </p:txBody>
      </p:sp>
      <p:sp>
        <p:nvSpPr>
          <p:cNvPr id="27" name="TextBox 26">
            <a:extLst>
              <a:ext uri="{FF2B5EF4-FFF2-40B4-BE49-F238E27FC236}">
                <a16:creationId xmlns:a16="http://schemas.microsoft.com/office/drawing/2014/main" id="{895546D9-8DAD-09BE-F80F-E8C65852CB72}"/>
              </a:ext>
            </a:extLst>
          </p:cNvPr>
          <p:cNvSpPr txBox="1"/>
          <p:nvPr/>
        </p:nvSpPr>
        <p:spPr>
          <a:xfrm>
            <a:off x="10625941" y="0"/>
            <a:ext cx="982961" cy="292388"/>
          </a:xfrm>
          <a:prstGeom prst="rect">
            <a:avLst/>
          </a:prstGeom>
          <a:noFill/>
        </p:spPr>
        <p:txBody>
          <a:bodyPr wrap="none" rtlCol="0">
            <a:spAutoFit/>
          </a:bodyPr>
          <a:lstStyle/>
          <a:p>
            <a:r>
              <a:rPr lang="en-US" sz="1300">
                <a:solidFill>
                  <a:schemeClr val="bg1">
                    <a:lumMod val="85000"/>
                  </a:schemeClr>
                </a:solidFill>
              </a:rPr>
              <a:t>Annotation</a:t>
            </a:r>
            <a:endParaRPr lang="en-KR" sz="1300" dirty="0">
              <a:solidFill>
                <a:schemeClr val="bg1">
                  <a:lumMod val="85000"/>
                </a:schemeClr>
              </a:solidFill>
            </a:endParaRPr>
          </a:p>
        </p:txBody>
      </p:sp>
      <p:cxnSp>
        <p:nvCxnSpPr>
          <p:cNvPr id="28" name="Straight Connector 17">
            <a:extLst>
              <a:ext uri="{FF2B5EF4-FFF2-40B4-BE49-F238E27FC236}">
                <a16:creationId xmlns:a16="http://schemas.microsoft.com/office/drawing/2014/main" id="{CABD79ED-1A43-7ECE-9450-1F0632E38661}"/>
              </a:ext>
            </a:extLst>
          </p:cNvPr>
          <p:cNvCxnSpPr>
            <a:stCxn id="9" idx="3"/>
            <a:endCxn id="10" idx="1"/>
          </p:cNvCxnSpPr>
          <p:nvPr/>
        </p:nvCxnSpPr>
        <p:spPr>
          <a:xfrm>
            <a:off x="1339276" y="146194"/>
            <a:ext cx="98456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19">
            <a:extLst>
              <a:ext uri="{FF2B5EF4-FFF2-40B4-BE49-F238E27FC236}">
                <a16:creationId xmlns:a16="http://schemas.microsoft.com/office/drawing/2014/main" id="{A0A5FE9D-4EDB-EF01-7CF2-00C4F0BB2AE1}"/>
              </a:ext>
            </a:extLst>
          </p:cNvPr>
          <p:cNvCxnSpPr>
            <a:cxnSpLocks/>
            <a:stCxn id="11" idx="3"/>
            <a:endCxn id="26" idx="1"/>
          </p:cNvCxnSpPr>
          <p:nvPr/>
        </p:nvCxnSpPr>
        <p:spPr>
          <a:xfrm>
            <a:off x="7574550"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0">
            <a:extLst>
              <a:ext uri="{FF2B5EF4-FFF2-40B4-BE49-F238E27FC236}">
                <a16:creationId xmlns:a16="http://schemas.microsoft.com/office/drawing/2014/main" id="{6DA95131-6B22-B336-9B25-CD75DDE4A10F}"/>
              </a:ext>
            </a:extLst>
          </p:cNvPr>
          <p:cNvCxnSpPr>
            <a:cxnSpLocks/>
            <a:stCxn id="26" idx="3"/>
            <a:endCxn id="27" idx="1"/>
          </p:cNvCxnSpPr>
          <p:nvPr/>
        </p:nvCxnSpPr>
        <p:spPr>
          <a:xfrm>
            <a:off x="9643823" y="146194"/>
            <a:ext cx="98211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22">
            <a:extLst>
              <a:ext uri="{FF2B5EF4-FFF2-40B4-BE49-F238E27FC236}">
                <a16:creationId xmlns:a16="http://schemas.microsoft.com/office/drawing/2014/main" id="{C569F9CB-C627-B00C-1D6F-F4CF3507DF42}"/>
              </a:ext>
            </a:extLst>
          </p:cNvPr>
          <p:cNvCxnSpPr>
            <a:cxnSpLocks/>
            <a:stCxn id="10" idx="3"/>
            <a:endCxn id="11" idx="1"/>
          </p:cNvCxnSpPr>
          <p:nvPr/>
        </p:nvCxnSpPr>
        <p:spPr>
          <a:xfrm>
            <a:off x="3576107" y="146194"/>
            <a:ext cx="86906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7" name="그림 6">
            <a:extLst>
              <a:ext uri="{FF2B5EF4-FFF2-40B4-BE49-F238E27FC236}">
                <a16:creationId xmlns:a16="http://schemas.microsoft.com/office/drawing/2014/main" id="{99C6D1C7-EACD-C757-4576-DB639C33E5A6}"/>
              </a:ext>
            </a:extLst>
          </p:cNvPr>
          <p:cNvPicPr>
            <a:picLocks noChangeAspect="1"/>
          </p:cNvPicPr>
          <p:nvPr/>
        </p:nvPicPr>
        <p:blipFill>
          <a:blip r:embed="rId2"/>
          <a:stretch>
            <a:fillRect/>
          </a:stretch>
        </p:blipFill>
        <p:spPr>
          <a:xfrm>
            <a:off x="6264000" y="1497600"/>
            <a:ext cx="5226442" cy="4608000"/>
          </a:xfrm>
          <a:prstGeom prst="rect">
            <a:avLst/>
          </a:prstGeom>
        </p:spPr>
      </p:pic>
      <p:sp>
        <p:nvSpPr>
          <p:cNvPr id="8" name="Rectangle 8">
            <a:extLst>
              <a:ext uri="{FF2B5EF4-FFF2-40B4-BE49-F238E27FC236}">
                <a16:creationId xmlns:a16="http://schemas.microsoft.com/office/drawing/2014/main" id="{532FAB89-AF85-7FA3-506F-76132163AF1E}"/>
              </a:ext>
            </a:extLst>
          </p:cNvPr>
          <p:cNvSpPr/>
          <p:nvPr/>
        </p:nvSpPr>
        <p:spPr>
          <a:xfrm>
            <a:off x="410817" y="1400400"/>
            <a:ext cx="4044697" cy="461665"/>
          </a:xfrm>
          <a:prstGeom prst="rect">
            <a:avLst/>
          </a:prstGeom>
        </p:spPr>
        <p:txBody>
          <a:bodyPr wrap="none">
            <a:spAutoFit/>
          </a:bodyPr>
          <a:lstStyle/>
          <a:p>
            <a:r>
              <a:rPr lang="en-US" altLang="ko-KR" sz="2400" b="1"/>
              <a:t>Enhancing resolution (2/2)</a:t>
            </a:r>
            <a:endParaRPr lang="en-US" altLang="ko-KR" sz="2400" b="1" dirty="0"/>
          </a:p>
        </p:txBody>
      </p:sp>
    </p:spTree>
    <p:extLst>
      <p:ext uri="{BB962C8B-B14F-4D97-AF65-F5344CB8AC3E}">
        <p14:creationId xmlns:p14="http://schemas.microsoft.com/office/powerpoint/2010/main" val="15868422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36</a:t>
            </a:fld>
            <a:endParaRPr lang="en-KR" dirty="0"/>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sz="3200"/>
              <a:t>Annotation</a:t>
            </a:r>
            <a:endParaRPr lang="en-KR" sz="3200" dirty="0"/>
          </a:p>
        </p:txBody>
      </p:sp>
      <p:sp>
        <p:nvSpPr>
          <p:cNvPr id="2" name="직사각형 5">
            <a:extLst>
              <a:ext uri="{FF2B5EF4-FFF2-40B4-BE49-F238E27FC236}">
                <a16:creationId xmlns:a16="http://schemas.microsoft.com/office/drawing/2014/main" id="{227F98EC-5934-2DBA-9DD7-888C2CB82C07}"/>
              </a:ext>
            </a:extLst>
          </p:cNvPr>
          <p:cNvSpPr/>
          <p:nvPr/>
        </p:nvSpPr>
        <p:spPr>
          <a:xfrm>
            <a:off x="410816" y="1857102"/>
            <a:ext cx="5442107" cy="46357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500" dirty="0">
                <a:solidFill>
                  <a:schemeClr val="tx1"/>
                </a:solidFill>
                <a:latin typeface="Courier New" panose="02070309020205020404" pitchFamily="49" charset="0"/>
                <a:cs typeface="Courier New" panose="02070309020205020404" pitchFamily="49" charset="0"/>
              </a:rPr>
              <a:t>markers = list()</a:t>
            </a:r>
          </a:p>
          <a:p>
            <a:r>
              <a:rPr lang="en-US" altLang="ko-KR" sz="1500" dirty="0">
                <a:solidFill>
                  <a:schemeClr val="tx1"/>
                </a:solidFill>
                <a:latin typeface="Courier New" panose="02070309020205020404" pitchFamily="49" charset="0"/>
                <a:cs typeface="Courier New" panose="02070309020205020404" pitchFamily="49" charset="0"/>
              </a:rPr>
              <a:t>markers[["Tumor"]] = c("PMEL")</a:t>
            </a:r>
          </a:p>
          <a:p>
            <a:r>
              <a:rPr lang="en-US" altLang="ko-KR" sz="1500" dirty="0">
                <a:solidFill>
                  <a:schemeClr val="tx1"/>
                </a:solidFill>
                <a:latin typeface="Courier New" panose="02070309020205020404" pitchFamily="49" charset="0"/>
                <a:cs typeface="Courier New" panose="02070309020205020404" pitchFamily="49" charset="0"/>
              </a:rPr>
              <a:t>markers[["Fibroblast"]] = c("COL1A1")</a:t>
            </a:r>
          </a:p>
          <a:p>
            <a:r>
              <a:rPr lang="en-US" altLang="ko-KR" sz="1500" dirty="0">
                <a:solidFill>
                  <a:schemeClr val="tx1"/>
                </a:solidFill>
                <a:latin typeface="Courier New" panose="02070309020205020404" pitchFamily="49" charset="0"/>
                <a:cs typeface="Courier New" panose="02070309020205020404" pitchFamily="49" charset="0"/>
              </a:rPr>
              <a:t>markers[["Macrophage"]] = c("CD14", "FCGR1A", "FCGR1B")</a:t>
            </a:r>
          </a:p>
          <a:p>
            <a:r>
              <a:rPr lang="en-US" altLang="ko-KR" sz="1500" dirty="0">
                <a:solidFill>
                  <a:schemeClr val="tx1"/>
                </a:solidFill>
                <a:latin typeface="Courier New" panose="02070309020205020404" pitchFamily="49" charset="0"/>
                <a:cs typeface="Courier New" panose="02070309020205020404" pitchFamily="49" charset="0"/>
              </a:rPr>
              <a:t>markers[["B-cell"]] = c("CD19", "MS4A1")</a:t>
            </a:r>
          </a:p>
          <a:p>
            <a:r>
              <a:rPr lang="en-US" altLang="ko-KR" sz="1500" dirty="0">
                <a:solidFill>
                  <a:schemeClr val="tx1"/>
                </a:solidFill>
                <a:latin typeface="Courier New" panose="02070309020205020404" pitchFamily="49" charset="0"/>
                <a:cs typeface="Courier New" panose="02070309020205020404" pitchFamily="49" charset="0"/>
              </a:rPr>
              <a:t>markers[["T-cell"]] = c("CD2", "CD3D", "CD3E", "CD3G", "CD7")</a:t>
            </a:r>
          </a:p>
          <a:p>
            <a:endParaRPr lang="en-US" altLang="ko-KR" sz="600" dirty="0">
              <a:solidFill>
                <a:schemeClr val="tx1"/>
              </a:solidFill>
              <a:latin typeface="Courier New" panose="02070309020205020404" pitchFamily="49" charset="0"/>
              <a:cs typeface="Courier New" panose="02070309020205020404" pitchFamily="49" charset="0"/>
            </a:endParaRPr>
          </a:p>
          <a:p>
            <a:r>
              <a:rPr lang="en-US" altLang="ko-KR" sz="1500" dirty="0" err="1">
                <a:solidFill>
                  <a:schemeClr val="tx1"/>
                </a:solidFill>
                <a:latin typeface="Courier New" panose="02070309020205020404" pitchFamily="49" charset="0"/>
                <a:cs typeface="Courier New" panose="02070309020205020404" pitchFamily="49" charset="0"/>
              </a:rPr>
              <a:t>sum_counts</a:t>
            </a:r>
            <a:r>
              <a:rPr lang="en-US" altLang="ko-KR" sz="1500" dirty="0">
                <a:solidFill>
                  <a:schemeClr val="tx1"/>
                </a:solidFill>
                <a:latin typeface="Courier New" panose="02070309020205020404" pitchFamily="49" charset="0"/>
                <a:cs typeface="Courier New" panose="02070309020205020404" pitchFamily="49" charset="0"/>
              </a:rPr>
              <a:t> = function(</a:t>
            </a:r>
            <a:r>
              <a:rPr lang="en-US" altLang="ko-KR" sz="1500" dirty="0" err="1">
                <a:solidFill>
                  <a:schemeClr val="tx1"/>
                </a:solidFill>
                <a:latin typeface="Courier New" panose="02070309020205020404" pitchFamily="49" charset="0"/>
                <a:cs typeface="Courier New" panose="02070309020205020404" pitchFamily="49" charset="0"/>
              </a:rPr>
              <a:t>sce</a:t>
            </a:r>
            <a:r>
              <a:rPr lang="en-US" altLang="ko-KR" sz="1500" dirty="0">
                <a:solidFill>
                  <a:schemeClr val="tx1"/>
                </a:solidFill>
                <a:latin typeface="Courier New" panose="02070309020205020404" pitchFamily="49" charset="0"/>
                <a:cs typeface="Courier New" panose="02070309020205020404" pitchFamily="49" charset="0"/>
              </a:rPr>
              <a:t>, features) {</a:t>
            </a:r>
          </a:p>
          <a:p>
            <a:r>
              <a:rPr lang="en-US" altLang="ko-KR" sz="1500" dirty="0">
                <a:solidFill>
                  <a:schemeClr val="tx1"/>
                </a:solidFill>
                <a:latin typeface="Courier New" panose="02070309020205020404" pitchFamily="49" charset="0"/>
                <a:cs typeface="Courier New" panose="02070309020205020404" pitchFamily="49" charset="0"/>
              </a:rPr>
              <a:t>  if (length(features) &gt; 1) {</a:t>
            </a:r>
          </a:p>
          <a:p>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colSums</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logcounts</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sce</a:t>
            </a:r>
            <a:r>
              <a:rPr lang="en-US" altLang="ko-KR" sz="1500" dirty="0">
                <a:solidFill>
                  <a:schemeClr val="tx1"/>
                </a:solidFill>
                <a:latin typeface="Courier New" panose="02070309020205020404" pitchFamily="49" charset="0"/>
                <a:cs typeface="Courier New" panose="02070309020205020404" pitchFamily="49" charset="0"/>
              </a:rPr>
              <a:t>)[features, ])</a:t>
            </a:r>
          </a:p>
          <a:p>
            <a:r>
              <a:rPr lang="en-US" altLang="ko-KR" sz="1500" dirty="0">
                <a:solidFill>
                  <a:schemeClr val="tx1"/>
                </a:solidFill>
                <a:latin typeface="Courier New" panose="02070309020205020404" pitchFamily="49" charset="0"/>
                <a:cs typeface="Courier New" panose="02070309020205020404" pitchFamily="49" charset="0"/>
              </a:rPr>
              <a:t>  } else {</a:t>
            </a:r>
          </a:p>
          <a:p>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logcounts</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sce</a:t>
            </a:r>
            <a:r>
              <a:rPr lang="en-US" altLang="ko-KR" sz="1500" dirty="0">
                <a:solidFill>
                  <a:schemeClr val="tx1"/>
                </a:solidFill>
                <a:latin typeface="Courier New" panose="02070309020205020404" pitchFamily="49" charset="0"/>
                <a:cs typeface="Courier New" panose="02070309020205020404" pitchFamily="49" charset="0"/>
              </a:rPr>
              <a:t>)[features, ]</a:t>
            </a:r>
          </a:p>
          <a:p>
            <a:r>
              <a:rPr lang="en-US" altLang="ko-KR" sz="1500" dirty="0">
                <a:solidFill>
                  <a:schemeClr val="tx1"/>
                </a:solidFill>
                <a:latin typeface="Courier New" panose="02070309020205020404" pitchFamily="49" charset="0"/>
                <a:cs typeface="Courier New" panose="02070309020205020404" pitchFamily="49" charset="0"/>
              </a:rPr>
              <a:t>  }</a:t>
            </a:r>
          </a:p>
          <a:p>
            <a:r>
              <a:rPr lang="en-US" altLang="ko-KR" sz="1500" dirty="0">
                <a:solidFill>
                  <a:schemeClr val="tx1"/>
                </a:solidFill>
                <a:latin typeface="Courier New" panose="02070309020205020404" pitchFamily="49" charset="0"/>
                <a:cs typeface="Courier New" panose="02070309020205020404" pitchFamily="49" charset="0"/>
              </a:rPr>
              <a:t>}</a:t>
            </a:r>
          </a:p>
          <a:p>
            <a:endParaRPr lang="en-US" altLang="ko-KR" sz="600" dirty="0">
              <a:solidFill>
                <a:schemeClr val="tx1"/>
              </a:solidFill>
              <a:latin typeface="Courier New" panose="02070309020205020404" pitchFamily="49" charset="0"/>
              <a:cs typeface="Courier New" panose="02070309020205020404" pitchFamily="49" charset="0"/>
            </a:endParaRPr>
          </a:p>
          <a:p>
            <a:r>
              <a:rPr lang="en-US" altLang="ko-KR" sz="1500" dirty="0" err="1">
                <a:solidFill>
                  <a:schemeClr val="tx1"/>
                </a:solidFill>
                <a:latin typeface="Courier New" panose="02070309020205020404" pitchFamily="49" charset="0"/>
                <a:cs typeface="Courier New" panose="02070309020205020404" pitchFamily="49" charset="0"/>
              </a:rPr>
              <a:t>spot_expr</a:t>
            </a:r>
            <a:r>
              <a:rPr lang="en-US" altLang="ko-KR" sz="1500" dirty="0">
                <a:solidFill>
                  <a:schemeClr val="tx1"/>
                </a:solidFill>
                <a:latin typeface="Courier New" panose="02070309020205020404" pitchFamily="49" charset="0"/>
                <a:cs typeface="Courier New" panose="02070309020205020404" pitchFamily="49" charset="0"/>
              </a:rPr>
              <a:t> = </a:t>
            </a:r>
            <a:r>
              <a:rPr lang="en-US" altLang="ko-KR" sz="1500" dirty="0" err="1">
                <a:solidFill>
                  <a:schemeClr val="tx1"/>
                </a:solidFill>
                <a:latin typeface="Courier New" panose="02070309020205020404" pitchFamily="49" charset="0"/>
                <a:cs typeface="Courier New" panose="02070309020205020404" pitchFamily="49" charset="0"/>
              </a:rPr>
              <a:t>purrr</a:t>
            </a:r>
            <a:r>
              <a:rPr lang="en-US" altLang="ko-KR" sz="1500" dirty="0">
                <a:solidFill>
                  <a:schemeClr val="tx1"/>
                </a:solidFill>
                <a:latin typeface="Courier New" panose="02070309020205020404" pitchFamily="49" charset="0"/>
                <a:cs typeface="Courier New" panose="02070309020205020404" pitchFamily="49" charset="0"/>
              </a:rPr>
              <a:t>::map(markers, function(</a:t>
            </a:r>
            <a:r>
              <a:rPr lang="en-US" altLang="ko-KR" sz="1500" dirty="0" err="1">
                <a:solidFill>
                  <a:schemeClr val="tx1"/>
                </a:solidFill>
                <a:latin typeface="Courier New" panose="02070309020205020404" pitchFamily="49" charset="0"/>
                <a:cs typeface="Courier New" panose="02070309020205020404" pitchFamily="49" charset="0"/>
              </a:rPr>
              <a:t>xs</a:t>
            </a:r>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sum_counts</a:t>
            </a:r>
            <a:r>
              <a:rPr lang="en-US" altLang="ko-KR" sz="1500" dirty="0">
                <a:solidFill>
                  <a:schemeClr val="tx1"/>
                </a:solidFill>
                <a:latin typeface="Courier New" panose="02070309020205020404" pitchFamily="49" charset="0"/>
                <a:cs typeface="Courier New" panose="02070309020205020404" pitchFamily="49" charset="0"/>
              </a:rPr>
              <a:t>(melanoma, </a:t>
            </a:r>
            <a:r>
              <a:rPr lang="en-US" altLang="ko-KR" sz="1500" err="1">
                <a:solidFill>
                  <a:schemeClr val="tx1"/>
                </a:solidFill>
                <a:latin typeface="Courier New" panose="02070309020205020404" pitchFamily="49" charset="0"/>
                <a:cs typeface="Courier New" panose="02070309020205020404" pitchFamily="49" charset="0"/>
              </a:rPr>
              <a:t>xs</a:t>
            </a:r>
            <a:r>
              <a:rPr lang="en-US" altLang="ko-KR" sz="1500">
                <a:solidFill>
                  <a:schemeClr val="tx1"/>
                </a:solidFill>
                <a:latin typeface="Courier New" panose="02070309020205020404" pitchFamily="49" charset="0"/>
                <a:cs typeface="Courier New" panose="02070309020205020404" pitchFamily="49" charset="0"/>
              </a:rPr>
              <a:t>))</a:t>
            </a:r>
            <a:endParaRPr lang="en-US" altLang="ko-KR" sz="1500" dirty="0">
              <a:solidFill>
                <a:schemeClr val="tx1"/>
              </a:solidFill>
              <a:latin typeface="Courier New" panose="02070309020205020404" pitchFamily="49" charset="0"/>
              <a:cs typeface="Courier New" panose="02070309020205020404" pitchFamily="49" charset="0"/>
            </a:endParaRPr>
          </a:p>
        </p:txBody>
      </p:sp>
      <p:sp>
        <p:nvSpPr>
          <p:cNvPr id="7" name="직사각형 5">
            <a:extLst>
              <a:ext uri="{FF2B5EF4-FFF2-40B4-BE49-F238E27FC236}">
                <a16:creationId xmlns:a16="http://schemas.microsoft.com/office/drawing/2014/main" id="{95484407-E170-35A3-5EBF-000B724CF99B}"/>
              </a:ext>
            </a:extLst>
          </p:cNvPr>
          <p:cNvSpPr/>
          <p:nvPr/>
        </p:nvSpPr>
        <p:spPr>
          <a:xfrm>
            <a:off x="6079750" y="1857102"/>
            <a:ext cx="5442107" cy="46357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err="1">
                <a:solidFill>
                  <a:schemeClr val="tx1"/>
                </a:solidFill>
                <a:latin typeface="Courier New" panose="02070309020205020404" pitchFamily="49" charset="0"/>
                <a:cs typeface="Courier New" panose="02070309020205020404" pitchFamily="49" charset="0"/>
              </a:rPr>
              <a:t>enhanced_expr</a:t>
            </a:r>
            <a:r>
              <a:rPr lang="en-US" altLang="ko-KR" sz="1400" dirty="0">
                <a:solidFill>
                  <a:schemeClr val="tx1"/>
                </a:solidFill>
                <a:latin typeface="Courier New" panose="02070309020205020404" pitchFamily="49" charset="0"/>
                <a:cs typeface="Courier New" panose="02070309020205020404" pitchFamily="49" charset="0"/>
              </a:rPr>
              <a:t> = </a:t>
            </a:r>
            <a:r>
              <a:rPr lang="en-US" altLang="ko-KR" sz="1400" dirty="0" err="1">
                <a:solidFill>
                  <a:schemeClr val="tx1"/>
                </a:solidFill>
                <a:latin typeface="Courier New" panose="02070309020205020404" pitchFamily="49" charset="0"/>
                <a:cs typeface="Courier New" panose="02070309020205020404" pitchFamily="49" charset="0"/>
              </a:rPr>
              <a:t>purrr</a:t>
            </a:r>
            <a:r>
              <a:rPr lang="en-US" altLang="ko-KR" sz="1400" dirty="0">
                <a:solidFill>
                  <a:schemeClr val="tx1"/>
                </a:solidFill>
                <a:latin typeface="Courier New" panose="02070309020205020404" pitchFamily="49" charset="0"/>
                <a:cs typeface="Courier New" panose="02070309020205020404" pitchFamily="49" charset="0"/>
              </a:rPr>
              <a:t>::map(markers, function(</a:t>
            </a:r>
            <a:r>
              <a:rPr lang="en-US" altLang="ko-KR" sz="1400" dirty="0" err="1">
                <a:solidFill>
                  <a:schemeClr val="tx1"/>
                </a:solidFill>
                <a:latin typeface="Courier New" panose="02070309020205020404" pitchFamily="49" charset="0"/>
                <a:cs typeface="Courier New" panose="02070309020205020404" pitchFamily="49" charset="0"/>
              </a:rPr>
              <a:t>xs</a:t>
            </a:r>
            <a:r>
              <a:rPr lang="en-US" altLang="ko-KR" sz="1400" dirty="0">
                <a:solidFill>
                  <a:schemeClr val="tx1"/>
                </a:solidFill>
                <a:latin typeface="Courier New" panose="02070309020205020404" pitchFamily="49" charset="0"/>
                <a:cs typeface="Courier New" panose="02070309020205020404" pitchFamily="49" charset="0"/>
              </a:rPr>
              <a:t>) </a:t>
            </a:r>
            <a:r>
              <a:rPr lang="en-US" altLang="ko-KR" sz="1400" dirty="0" err="1">
                <a:solidFill>
                  <a:schemeClr val="tx1"/>
                </a:solidFill>
                <a:latin typeface="Courier New" panose="02070309020205020404" pitchFamily="49" charset="0"/>
                <a:cs typeface="Courier New" panose="02070309020205020404" pitchFamily="49" charset="0"/>
              </a:rPr>
              <a:t>sum_counts</a:t>
            </a:r>
            <a:r>
              <a:rPr lang="en-US" altLang="ko-KR" sz="1400" dirty="0">
                <a:solidFill>
                  <a:schemeClr val="tx1"/>
                </a:solidFill>
                <a:latin typeface="Courier New" panose="02070309020205020404" pitchFamily="49" charset="0"/>
                <a:cs typeface="Courier New" panose="02070309020205020404" pitchFamily="49" charset="0"/>
              </a:rPr>
              <a:t>(</a:t>
            </a:r>
            <a:r>
              <a:rPr lang="en-US" altLang="ko-KR" sz="1400" dirty="0" err="1">
                <a:solidFill>
                  <a:schemeClr val="tx1"/>
                </a:solidFill>
                <a:latin typeface="Courier New" panose="02070309020205020404" pitchFamily="49" charset="0"/>
                <a:cs typeface="Courier New" panose="02070309020205020404" pitchFamily="49" charset="0"/>
              </a:rPr>
              <a:t>melanoma.enhanced</a:t>
            </a:r>
            <a:r>
              <a:rPr lang="en-US" altLang="ko-KR" sz="1400" dirty="0">
                <a:solidFill>
                  <a:schemeClr val="tx1"/>
                </a:solidFill>
                <a:latin typeface="Courier New" panose="02070309020205020404" pitchFamily="49" charset="0"/>
                <a:cs typeface="Courier New" panose="02070309020205020404" pitchFamily="49" charset="0"/>
              </a:rPr>
              <a:t>, </a:t>
            </a:r>
            <a:r>
              <a:rPr lang="en-US" altLang="ko-KR" sz="1400" dirty="0" err="1">
                <a:solidFill>
                  <a:schemeClr val="tx1"/>
                </a:solidFill>
                <a:latin typeface="Courier New" panose="02070309020205020404" pitchFamily="49" charset="0"/>
                <a:cs typeface="Courier New" panose="02070309020205020404" pitchFamily="49" charset="0"/>
              </a:rPr>
              <a:t>xs</a:t>
            </a:r>
            <a:r>
              <a:rPr lang="en-US" altLang="ko-KR" sz="1400" dirty="0">
                <a:solidFill>
                  <a:schemeClr val="tx1"/>
                </a:solidFill>
                <a:latin typeface="Courier New" panose="02070309020205020404" pitchFamily="49" charset="0"/>
                <a:cs typeface="Courier New" panose="02070309020205020404" pitchFamily="49" charset="0"/>
              </a:rPr>
              <a:t>))</a:t>
            </a: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sz="1400" dirty="0" err="1">
                <a:solidFill>
                  <a:schemeClr val="tx1"/>
                </a:solidFill>
                <a:latin typeface="Courier New" panose="02070309020205020404" pitchFamily="49" charset="0"/>
                <a:cs typeface="Courier New" panose="02070309020205020404" pitchFamily="49" charset="0"/>
              </a:rPr>
              <a:t>plot_expression</a:t>
            </a:r>
            <a:r>
              <a:rPr lang="en-US" altLang="ko-KR" sz="1400" dirty="0">
                <a:solidFill>
                  <a:schemeClr val="tx1"/>
                </a:solidFill>
                <a:latin typeface="Courier New" panose="02070309020205020404" pitchFamily="49" charset="0"/>
                <a:cs typeface="Courier New" panose="02070309020205020404" pitchFamily="49" charset="0"/>
              </a:rPr>
              <a:t> = function(</a:t>
            </a:r>
            <a:r>
              <a:rPr lang="en-US" altLang="ko-KR" sz="1400" dirty="0" err="1">
                <a:solidFill>
                  <a:schemeClr val="tx1"/>
                </a:solidFill>
                <a:latin typeface="Courier New" panose="02070309020205020404" pitchFamily="49" charset="0"/>
                <a:cs typeface="Courier New" panose="02070309020205020404" pitchFamily="49" charset="0"/>
              </a:rPr>
              <a:t>sce</a:t>
            </a:r>
            <a:r>
              <a:rPr lang="en-US" altLang="ko-KR" sz="1400" dirty="0">
                <a:solidFill>
                  <a:schemeClr val="tx1"/>
                </a:solidFill>
                <a:latin typeface="Courier New" panose="02070309020205020404" pitchFamily="49" charset="0"/>
                <a:cs typeface="Courier New" panose="02070309020205020404" pitchFamily="49" charset="0"/>
              </a:rPr>
              <a:t>, expr, title){ </a:t>
            </a:r>
          </a:p>
          <a:p>
            <a:r>
              <a:rPr lang="en-US" altLang="ko-KR" sz="1400" dirty="0">
                <a:solidFill>
                  <a:schemeClr val="tx1"/>
                </a:solidFill>
                <a:latin typeface="Courier New" panose="02070309020205020404" pitchFamily="49" charset="0"/>
                <a:cs typeface="Courier New" panose="02070309020205020404" pitchFamily="49" charset="0"/>
              </a:rPr>
              <a:t>	</a:t>
            </a:r>
            <a:r>
              <a:rPr lang="en-US" altLang="ko-KR" sz="1400" dirty="0" err="1">
                <a:solidFill>
                  <a:schemeClr val="tx1"/>
                </a:solidFill>
                <a:latin typeface="Courier New" panose="02070309020205020404" pitchFamily="49" charset="0"/>
                <a:cs typeface="Courier New" panose="02070309020205020404" pitchFamily="49" charset="0"/>
              </a:rPr>
              <a:t>featurePlot</a:t>
            </a:r>
            <a:r>
              <a:rPr lang="en-US" altLang="ko-KR" sz="1400" dirty="0">
                <a:solidFill>
                  <a:schemeClr val="tx1"/>
                </a:solidFill>
                <a:latin typeface="Courier New" panose="02070309020205020404" pitchFamily="49" charset="0"/>
                <a:cs typeface="Courier New" panose="02070309020205020404" pitchFamily="49" charset="0"/>
              </a:rPr>
              <a:t>(</a:t>
            </a:r>
            <a:r>
              <a:rPr lang="en-US" altLang="ko-KR" sz="1400" dirty="0" err="1">
                <a:solidFill>
                  <a:schemeClr val="tx1"/>
                </a:solidFill>
                <a:latin typeface="Courier New" panose="02070309020205020404" pitchFamily="49" charset="0"/>
                <a:cs typeface="Courier New" panose="02070309020205020404" pitchFamily="49" charset="0"/>
              </a:rPr>
              <a:t>sce</a:t>
            </a:r>
            <a:r>
              <a:rPr lang="en-US" altLang="ko-KR" sz="1400" dirty="0">
                <a:solidFill>
                  <a:schemeClr val="tx1"/>
                </a:solidFill>
                <a:latin typeface="Courier New" panose="02070309020205020404" pitchFamily="49" charset="0"/>
                <a:cs typeface="Courier New" panose="02070309020205020404" pitchFamily="49" charset="0"/>
              </a:rPr>
              <a:t>, expr, color=NA) + 	</a:t>
            </a:r>
            <a:r>
              <a:rPr lang="en-US" altLang="ko-KR" sz="1400" dirty="0" err="1">
                <a:solidFill>
                  <a:schemeClr val="tx1"/>
                </a:solidFill>
                <a:latin typeface="Courier New" panose="02070309020205020404" pitchFamily="49" charset="0"/>
                <a:cs typeface="Courier New" panose="02070309020205020404" pitchFamily="49" charset="0"/>
              </a:rPr>
              <a:t>viridis</a:t>
            </a:r>
            <a:r>
              <a:rPr lang="en-US" altLang="ko-KR" sz="1400" dirty="0">
                <a:solidFill>
                  <a:schemeClr val="tx1"/>
                </a:solidFill>
                <a:latin typeface="Courier New" panose="02070309020205020404" pitchFamily="49" charset="0"/>
                <a:cs typeface="Courier New" panose="02070309020205020404" pitchFamily="49" charset="0"/>
              </a:rPr>
              <a:t>::</a:t>
            </a:r>
            <a:r>
              <a:rPr lang="en-US" altLang="ko-KR" sz="1400" dirty="0" err="1">
                <a:solidFill>
                  <a:schemeClr val="tx1"/>
                </a:solidFill>
                <a:latin typeface="Courier New" panose="02070309020205020404" pitchFamily="49" charset="0"/>
                <a:cs typeface="Courier New" panose="02070309020205020404" pitchFamily="49" charset="0"/>
              </a:rPr>
              <a:t>scale_fill_viridis</a:t>
            </a:r>
            <a:r>
              <a:rPr lang="en-US" altLang="ko-KR" sz="1400" dirty="0">
                <a:solidFill>
                  <a:schemeClr val="tx1"/>
                </a:solidFill>
                <a:latin typeface="Courier New" panose="02070309020205020404" pitchFamily="49" charset="0"/>
                <a:cs typeface="Courier New" panose="02070309020205020404" pitchFamily="49" charset="0"/>
              </a:rPr>
              <a:t>(option="A")+</a:t>
            </a:r>
          </a:p>
          <a:p>
            <a:r>
              <a:rPr lang="en-US" altLang="ko-KR" sz="1400" dirty="0">
                <a:solidFill>
                  <a:schemeClr val="tx1"/>
                </a:solidFill>
                <a:latin typeface="Courier New" panose="02070309020205020404" pitchFamily="49" charset="0"/>
                <a:cs typeface="Courier New" panose="02070309020205020404" pitchFamily="49" charset="0"/>
              </a:rPr>
              <a:t>	labs(title=title, fill="Log-normalized\</a:t>
            </a:r>
            <a:r>
              <a:rPr lang="en-US" altLang="ko-KR" sz="1400" dirty="0" err="1">
                <a:solidFill>
                  <a:schemeClr val="tx1"/>
                </a:solidFill>
                <a:latin typeface="Courier New" panose="02070309020205020404" pitchFamily="49" charset="0"/>
                <a:cs typeface="Courier New" panose="02070309020205020404" pitchFamily="49" charset="0"/>
              </a:rPr>
              <a:t>nexpression</a:t>
            </a:r>
            <a:r>
              <a:rPr lang="en-US" altLang="ko-KR" sz="1400" dirty="0">
                <a:solidFill>
                  <a:schemeClr val="tx1"/>
                </a:solidFill>
                <a:latin typeface="Courier New" panose="02070309020205020404" pitchFamily="49" charset="0"/>
                <a:cs typeface="Courier New" panose="02070309020205020404" pitchFamily="49" charset="0"/>
              </a:rPr>
              <a:t>")</a:t>
            </a:r>
          </a:p>
          <a:p>
            <a:r>
              <a:rPr lang="en-US" altLang="ko-KR" sz="1400" dirty="0">
                <a:solidFill>
                  <a:schemeClr val="tx1"/>
                </a:solidFill>
                <a:latin typeface="Courier New" panose="02070309020205020404" pitchFamily="49" charset="0"/>
                <a:cs typeface="Courier New" panose="02070309020205020404" pitchFamily="49" charset="0"/>
              </a:rPr>
              <a:t>	}</a:t>
            </a:r>
          </a:p>
          <a:p>
            <a:endParaRPr lang="en-US" altLang="ko-KR" sz="600" dirty="0">
              <a:solidFill>
                <a:schemeClr val="tx1"/>
              </a:solidFill>
              <a:latin typeface="Courier New" panose="02070309020205020404" pitchFamily="49" charset="0"/>
              <a:cs typeface="Courier New" panose="02070309020205020404" pitchFamily="49" charset="0"/>
            </a:endParaRPr>
          </a:p>
          <a:p>
            <a:r>
              <a:rPr lang="en-US" altLang="ko-KR" sz="1400" dirty="0" err="1">
                <a:solidFill>
                  <a:schemeClr val="tx1"/>
                </a:solidFill>
                <a:latin typeface="Courier New" panose="02070309020205020404" pitchFamily="49" charset="0"/>
                <a:cs typeface="Courier New" panose="02070309020205020404" pitchFamily="49" charset="0"/>
              </a:rPr>
              <a:t>plot_expression_comparison</a:t>
            </a:r>
            <a:r>
              <a:rPr lang="en-US" altLang="ko-KR" sz="1400" dirty="0">
                <a:solidFill>
                  <a:schemeClr val="tx1"/>
                </a:solidFill>
                <a:latin typeface="Courier New" panose="02070309020205020404" pitchFamily="49" charset="0"/>
                <a:cs typeface="Courier New" panose="02070309020205020404" pitchFamily="49" charset="0"/>
              </a:rPr>
              <a:t> = function(</a:t>
            </a:r>
            <a:r>
              <a:rPr lang="en-US" altLang="ko-KR" sz="1400" dirty="0" err="1">
                <a:solidFill>
                  <a:schemeClr val="tx1"/>
                </a:solidFill>
                <a:latin typeface="Courier New" panose="02070309020205020404" pitchFamily="49" charset="0"/>
                <a:cs typeface="Courier New" panose="02070309020205020404" pitchFamily="49" charset="0"/>
              </a:rPr>
              <a:t>cell_type</a:t>
            </a:r>
            <a:r>
              <a:rPr lang="en-US" altLang="ko-KR" sz="1400" dirty="0">
                <a:solidFill>
                  <a:schemeClr val="tx1"/>
                </a:solidFill>
                <a:latin typeface="Courier New" panose="02070309020205020404" pitchFamily="49" charset="0"/>
                <a:cs typeface="Courier New" panose="02070309020205020404" pitchFamily="49" charset="0"/>
              </a:rPr>
              <a:t>){</a:t>
            </a:r>
          </a:p>
          <a:p>
            <a:r>
              <a:rPr lang="en-US" altLang="ko-KR" sz="1400" dirty="0">
                <a:solidFill>
                  <a:schemeClr val="tx1"/>
                </a:solidFill>
                <a:latin typeface="Courier New" panose="02070309020205020404" pitchFamily="49" charset="0"/>
                <a:cs typeface="Courier New" panose="02070309020205020404" pitchFamily="49" charset="0"/>
              </a:rPr>
              <a:t>	</a:t>
            </a:r>
            <a:r>
              <a:rPr lang="en-US" altLang="ko-KR" sz="1400" dirty="0" err="1">
                <a:solidFill>
                  <a:schemeClr val="tx1"/>
                </a:solidFill>
                <a:latin typeface="Courier New" panose="02070309020205020404" pitchFamily="49" charset="0"/>
                <a:cs typeface="Courier New" panose="02070309020205020404" pitchFamily="49" charset="0"/>
              </a:rPr>
              <a:t>spot.plot</a:t>
            </a:r>
            <a:r>
              <a:rPr lang="en-US" altLang="ko-KR" sz="1400" dirty="0">
                <a:solidFill>
                  <a:schemeClr val="tx1"/>
                </a:solidFill>
                <a:latin typeface="Courier New" panose="02070309020205020404" pitchFamily="49" charset="0"/>
                <a:cs typeface="Courier New" panose="02070309020205020404" pitchFamily="49" charset="0"/>
              </a:rPr>
              <a:t> = </a:t>
            </a:r>
            <a:r>
              <a:rPr lang="en-US" altLang="ko-KR" sz="1400" dirty="0" err="1">
                <a:solidFill>
                  <a:schemeClr val="tx1"/>
                </a:solidFill>
                <a:latin typeface="Courier New" panose="02070309020205020404" pitchFamily="49" charset="0"/>
                <a:cs typeface="Courier New" panose="02070309020205020404" pitchFamily="49" charset="0"/>
              </a:rPr>
              <a:t>plot_expression</a:t>
            </a:r>
            <a:r>
              <a:rPr lang="en-US" altLang="ko-KR" sz="1400" dirty="0">
                <a:solidFill>
                  <a:schemeClr val="tx1"/>
                </a:solidFill>
                <a:latin typeface="Courier New" panose="02070309020205020404" pitchFamily="49" charset="0"/>
                <a:cs typeface="Courier New" panose="02070309020205020404" pitchFamily="49" charset="0"/>
              </a:rPr>
              <a:t>(melanoma, 		</a:t>
            </a:r>
            <a:r>
              <a:rPr lang="en-US" altLang="ko-KR" sz="1400" dirty="0" err="1">
                <a:solidFill>
                  <a:schemeClr val="tx1"/>
                </a:solidFill>
                <a:latin typeface="Courier New" panose="02070309020205020404" pitchFamily="49" charset="0"/>
                <a:cs typeface="Courier New" panose="02070309020205020404" pitchFamily="49" charset="0"/>
              </a:rPr>
              <a:t>spot_expr</a:t>
            </a:r>
            <a:r>
              <a:rPr lang="en-US" altLang="ko-KR" sz="1400" dirty="0">
                <a:solidFill>
                  <a:schemeClr val="tx1"/>
                </a:solidFill>
                <a:latin typeface="Courier New" panose="02070309020205020404" pitchFamily="49" charset="0"/>
                <a:cs typeface="Courier New" panose="02070309020205020404" pitchFamily="49" charset="0"/>
              </a:rPr>
              <a:t>[[</a:t>
            </a:r>
            <a:r>
              <a:rPr lang="en-US" altLang="ko-KR" sz="1400" dirty="0" err="1">
                <a:solidFill>
                  <a:schemeClr val="tx1"/>
                </a:solidFill>
                <a:latin typeface="Courier New" panose="02070309020205020404" pitchFamily="49" charset="0"/>
                <a:cs typeface="Courier New" panose="02070309020205020404" pitchFamily="49" charset="0"/>
              </a:rPr>
              <a:t>cell_type</a:t>
            </a:r>
            <a:r>
              <a:rPr lang="en-US" altLang="ko-KR" sz="1400" dirty="0">
                <a:solidFill>
                  <a:schemeClr val="tx1"/>
                </a:solidFill>
                <a:latin typeface="Courier New" panose="02070309020205020404" pitchFamily="49" charset="0"/>
                <a:cs typeface="Courier New" panose="02070309020205020404" pitchFamily="49" charset="0"/>
              </a:rPr>
              <a:t>]],"Spot")</a:t>
            </a:r>
          </a:p>
          <a:p>
            <a:r>
              <a:rPr lang="en-US" altLang="ko-KR" sz="1400" dirty="0">
                <a:solidFill>
                  <a:schemeClr val="tx1"/>
                </a:solidFill>
                <a:latin typeface="Courier New" panose="02070309020205020404" pitchFamily="49" charset="0"/>
                <a:cs typeface="Courier New" panose="02070309020205020404" pitchFamily="49" charset="0"/>
              </a:rPr>
              <a:t>	</a:t>
            </a:r>
            <a:r>
              <a:rPr lang="en-US" altLang="ko-KR" sz="1400" dirty="0" err="1">
                <a:solidFill>
                  <a:schemeClr val="tx1"/>
                </a:solidFill>
                <a:latin typeface="Courier New" panose="02070309020205020404" pitchFamily="49" charset="0"/>
                <a:cs typeface="Courier New" panose="02070309020205020404" pitchFamily="49" charset="0"/>
              </a:rPr>
              <a:t>enhanced.plot</a:t>
            </a:r>
            <a:r>
              <a:rPr lang="en-US" altLang="ko-KR" sz="1400" dirty="0">
                <a:solidFill>
                  <a:schemeClr val="tx1"/>
                </a:solidFill>
                <a:latin typeface="Courier New" panose="02070309020205020404" pitchFamily="49" charset="0"/>
                <a:cs typeface="Courier New" panose="02070309020205020404" pitchFamily="49" charset="0"/>
              </a:rPr>
              <a:t> = 	</a:t>
            </a:r>
            <a:r>
              <a:rPr lang="en-US" altLang="ko-KR" sz="1400" dirty="0" err="1">
                <a:solidFill>
                  <a:schemeClr val="tx1"/>
                </a:solidFill>
                <a:latin typeface="Courier New" panose="02070309020205020404" pitchFamily="49" charset="0"/>
                <a:cs typeface="Courier New" panose="02070309020205020404" pitchFamily="49" charset="0"/>
              </a:rPr>
              <a:t>plot_expression</a:t>
            </a:r>
            <a:r>
              <a:rPr lang="en-US" altLang="ko-KR" sz="1400" dirty="0">
                <a:solidFill>
                  <a:schemeClr val="tx1"/>
                </a:solidFill>
                <a:latin typeface="Courier New" panose="02070309020205020404" pitchFamily="49" charset="0"/>
                <a:cs typeface="Courier New" panose="02070309020205020404" pitchFamily="49" charset="0"/>
              </a:rPr>
              <a:t>(</a:t>
            </a:r>
            <a:r>
              <a:rPr lang="en-US" altLang="ko-KR" sz="1400" dirty="0" err="1">
                <a:solidFill>
                  <a:schemeClr val="tx1"/>
                </a:solidFill>
                <a:latin typeface="Courier New" panose="02070309020205020404" pitchFamily="49" charset="0"/>
                <a:cs typeface="Courier New" panose="02070309020205020404" pitchFamily="49" charset="0"/>
              </a:rPr>
              <a:t>melanoma.enhanced</a:t>
            </a:r>
            <a:r>
              <a:rPr lang="en-US" altLang="ko-KR" sz="1400" dirty="0">
                <a:solidFill>
                  <a:schemeClr val="tx1"/>
                </a:solidFill>
                <a:latin typeface="Courier New" panose="02070309020205020404" pitchFamily="49" charset="0"/>
                <a:cs typeface="Courier New" panose="02070309020205020404" pitchFamily="49" charset="0"/>
              </a:rPr>
              <a:t>,	</a:t>
            </a:r>
            <a:r>
              <a:rPr lang="en-US" altLang="ko-KR" sz="1400" dirty="0" err="1">
                <a:solidFill>
                  <a:schemeClr val="tx1"/>
                </a:solidFill>
                <a:latin typeface="Courier New" panose="02070309020205020404" pitchFamily="49" charset="0"/>
                <a:cs typeface="Courier New" panose="02070309020205020404" pitchFamily="49" charset="0"/>
              </a:rPr>
              <a:t>enhanced_expr</a:t>
            </a:r>
            <a:r>
              <a:rPr lang="en-US" altLang="ko-KR" sz="1400" dirty="0">
                <a:solidFill>
                  <a:schemeClr val="tx1"/>
                </a:solidFill>
                <a:latin typeface="Courier New" panose="02070309020205020404" pitchFamily="49" charset="0"/>
                <a:cs typeface="Courier New" panose="02070309020205020404" pitchFamily="49" charset="0"/>
              </a:rPr>
              <a:t>[[</a:t>
            </a:r>
            <a:r>
              <a:rPr lang="en-US" altLang="ko-KR" sz="1400" dirty="0" err="1">
                <a:solidFill>
                  <a:schemeClr val="tx1"/>
                </a:solidFill>
                <a:latin typeface="Courier New" panose="02070309020205020404" pitchFamily="49" charset="0"/>
                <a:cs typeface="Courier New" panose="02070309020205020404" pitchFamily="49" charset="0"/>
              </a:rPr>
              <a:t>cell_type</a:t>
            </a:r>
            <a:r>
              <a:rPr lang="en-US" altLang="ko-KR" sz="1400" dirty="0">
                <a:solidFill>
                  <a:schemeClr val="tx1"/>
                </a:solidFill>
                <a:latin typeface="Courier New" panose="02070309020205020404" pitchFamily="49" charset="0"/>
                <a:cs typeface="Courier New" panose="02070309020205020404" pitchFamily="49" charset="0"/>
              </a:rPr>
              <a:t>]],"Enhanced")</a:t>
            </a:r>
          </a:p>
          <a:p>
            <a:r>
              <a:rPr lang="en-US" altLang="ko-KR" sz="1400" dirty="0">
                <a:solidFill>
                  <a:schemeClr val="tx1"/>
                </a:solidFill>
                <a:latin typeface="Courier New" panose="02070309020205020404" pitchFamily="49" charset="0"/>
                <a:cs typeface="Courier New" panose="02070309020205020404" pitchFamily="49" charset="0"/>
              </a:rPr>
              <a:t>    </a:t>
            </a:r>
            <a:r>
              <a:rPr lang="en-US" altLang="ko-KR" sz="1400" dirty="0" err="1">
                <a:solidFill>
                  <a:schemeClr val="tx1"/>
                </a:solidFill>
                <a:latin typeface="Courier New" panose="02070309020205020404" pitchFamily="49" charset="0"/>
                <a:cs typeface="Courier New" panose="02070309020205020404" pitchFamily="49" charset="0"/>
              </a:rPr>
              <a:t>spot.plot</a:t>
            </a:r>
            <a:r>
              <a:rPr lang="en-US" altLang="ko-KR" sz="1400" dirty="0">
                <a:solidFill>
                  <a:schemeClr val="tx1"/>
                </a:solidFill>
                <a:latin typeface="Courier New" panose="02070309020205020404" pitchFamily="49" charset="0"/>
                <a:cs typeface="Courier New" panose="02070309020205020404" pitchFamily="49" charset="0"/>
              </a:rPr>
              <a:t> + </a:t>
            </a:r>
            <a:r>
              <a:rPr lang="en-US" altLang="ko-KR" sz="1400" dirty="0" err="1">
                <a:solidFill>
                  <a:schemeClr val="tx1"/>
                </a:solidFill>
                <a:latin typeface="Courier New" panose="02070309020205020404" pitchFamily="49" charset="0"/>
                <a:cs typeface="Courier New" panose="02070309020205020404" pitchFamily="49" charset="0"/>
              </a:rPr>
              <a:t>enhanced.plot</a:t>
            </a:r>
            <a:r>
              <a:rPr lang="en-US" altLang="ko-KR" sz="1400" dirty="0">
                <a:solidFill>
                  <a:schemeClr val="tx1"/>
                </a:solidFill>
                <a:latin typeface="Courier New" panose="02070309020205020404" pitchFamily="49" charset="0"/>
                <a:cs typeface="Courier New" panose="02070309020205020404" pitchFamily="49" charset="0"/>
              </a:rPr>
              <a:t>) + </a:t>
            </a:r>
          </a:p>
          <a:p>
            <a:r>
              <a:rPr lang="en-US" altLang="ko-KR" sz="1400" dirty="0">
                <a:solidFill>
                  <a:schemeClr val="tx1"/>
                </a:solidFill>
                <a:latin typeface="Courier New" panose="02070309020205020404" pitchFamily="49" charset="0"/>
                <a:cs typeface="Courier New" panose="02070309020205020404" pitchFamily="49" charset="0"/>
              </a:rPr>
              <a:t>    </a:t>
            </a:r>
            <a:r>
              <a:rPr lang="en-US" altLang="ko-KR" sz="1400" dirty="0" err="1">
                <a:solidFill>
                  <a:schemeClr val="tx1"/>
                </a:solidFill>
                <a:latin typeface="Courier New" panose="02070309020205020404" pitchFamily="49" charset="0"/>
                <a:cs typeface="Courier New" panose="02070309020205020404" pitchFamily="49" charset="0"/>
              </a:rPr>
              <a:t>plot_annotation</a:t>
            </a:r>
            <a:r>
              <a:rPr lang="en-US" altLang="ko-KR" sz="1400" dirty="0">
                <a:solidFill>
                  <a:schemeClr val="tx1"/>
                </a:solidFill>
                <a:latin typeface="Courier New" panose="02070309020205020404" pitchFamily="49" charset="0"/>
                <a:cs typeface="Courier New" panose="02070309020205020404" pitchFamily="49" charset="0"/>
              </a:rPr>
              <a:t>(title=</a:t>
            </a:r>
            <a:r>
              <a:rPr lang="en-US" altLang="ko-KR" sz="1400" dirty="0" err="1">
                <a:solidFill>
                  <a:schemeClr val="tx1"/>
                </a:solidFill>
                <a:latin typeface="Courier New" panose="02070309020205020404" pitchFamily="49" charset="0"/>
                <a:cs typeface="Courier New" panose="02070309020205020404" pitchFamily="49" charset="0"/>
              </a:rPr>
              <a:t>cell_type</a:t>
            </a:r>
            <a:r>
              <a:rPr lang="en-US" altLang="ko-KR" sz="1400" dirty="0">
                <a:solidFill>
                  <a:schemeClr val="tx1"/>
                </a:solidFill>
                <a:latin typeface="Courier New" panose="02070309020205020404" pitchFamily="49" charset="0"/>
                <a:cs typeface="Courier New" panose="02070309020205020404" pitchFamily="49" charset="0"/>
              </a:rPr>
              <a:t>,    </a:t>
            </a:r>
          </a:p>
          <a:p>
            <a:r>
              <a:rPr lang="en-US" altLang="ko-KR" sz="1400" dirty="0">
                <a:solidFill>
                  <a:schemeClr val="tx1"/>
                </a:solidFill>
                <a:latin typeface="Courier New" panose="02070309020205020404" pitchFamily="49" charset="0"/>
                <a:cs typeface="Courier New" panose="02070309020205020404" pitchFamily="49" charset="0"/>
              </a:rPr>
              <a:t>    theme=theme(</a:t>
            </a:r>
            <a:r>
              <a:rPr lang="en-US" altLang="ko-KR" sz="1400" dirty="0" err="1">
                <a:solidFill>
                  <a:schemeClr val="tx1"/>
                </a:solidFill>
                <a:latin typeface="Courier New" panose="02070309020205020404" pitchFamily="49" charset="0"/>
                <a:cs typeface="Courier New" panose="02070309020205020404" pitchFamily="49" charset="0"/>
              </a:rPr>
              <a:t>plot.title</a:t>
            </a:r>
            <a:r>
              <a:rPr lang="en-US" altLang="ko-KR" sz="1400" dirty="0">
                <a:solidFill>
                  <a:schemeClr val="tx1"/>
                </a:solidFill>
                <a:latin typeface="Courier New" panose="02070309020205020404" pitchFamily="49" charset="0"/>
                <a:cs typeface="Courier New" panose="02070309020205020404" pitchFamily="49" charset="0"/>
              </a:rPr>
              <a:t>=</a:t>
            </a:r>
            <a:r>
              <a:rPr lang="en-US" altLang="ko-KR" sz="1400" dirty="0" err="1">
                <a:solidFill>
                  <a:schemeClr val="tx1"/>
                </a:solidFill>
                <a:latin typeface="Courier New" panose="02070309020205020404" pitchFamily="49" charset="0"/>
                <a:cs typeface="Courier New" panose="02070309020205020404" pitchFamily="49" charset="0"/>
              </a:rPr>
              <a:t>element_text</a:t>
            </a:r>
            <a:r>
              <a:rPr lang="en-US" altLang="ko-KR" sz="1400" dirty="0">
                <a:solidFill>
                  <a:schemeClr val="tx1"/>
                </a:solidFill>
                <a:latin typeface="Courier New" panose="02070309020205020404" pitchFamily="49" charset="0"/>
                <a:cs typeface="Courier New" panose="02070309020205020404" pitchFamily="49" charset="0"/>
              </a:rPr>
              <a:t>(size=18)))</a:t>
            </a:r>
          </a:p>
          <a:p>
            <a:r>
              <a:rPr lang="en-US" altLang="ko-KR" sz="1400" dirty="0">
                <a:solidFill>
                  <a:schemeClr val="tx1"/>
                </a:solidFill>
                <a:latin typeface="Courier New" panose="02070309020205020404" pitchFamily="49" charset="0"/>
                <a:cs typeface="Courier New" panose="02070309020205020404" pitchFamily="49" charset="0"/>
              </a:rPr>
              <a:t>	}</a:t>
            </a:r>
          </a:p>
        </p:txBody>
      </p:sp>
      <p:sp>
        <p:nvSpPr>
          <p:cNvPr id="8" name="TextBox 7">
            <a:extLst>
              <a:ext uri="{FF2B5EF4-FFF2-40B4-BE49-F238E27FC236}">
                <a16:creationId xmlns:a16="http://schemas.microsoft.com/office/drawing/2014/main" id="{62A2D284-42D5-32D9-EA87-BB17D230C4DA}"/>
              </a:ext>
            </a:extLst>
          </p:cNvPr>
          <p:cNvSpPr txBox="1"/>
          <p:nvPr/>
        </p:nvSpPr>
        <p:spPr>
          <a:xfrm>
            <a:off x="410817" y="0"/>
            <a:ext cx="928459" cy="292388"/>
          </a:xfrm>
          <a:prstGeom prst="rect">
            <a:avLst/>
          </a:prstGeom>
          <a:noFill/>
        </p:spPr>
        <p:txBody>
          <a:bodyPr wrap="none" rtlCol="0">
            <a:spAutoFit/>
          </a:bodyPr>
          <a:lstStyle/>
          <a:p>
            <a:r>
              <a:rPr lang="en-KR" sz="1300" dirty="0">
                <a:solidFill>
                  <a:srgbClr val="E3E3E3"/>
                </a:solidFill>
              </a:rPr>
              <a:t>Load data</a:t>
            </a:r>
          </a:p>
        </p:txBody>
      </p:sp>
      <p:sp>
        <p:nvSpPr>
          <p:cNvPr id="9" name="TextBox 8">
            <a:extLst>
              <a:ext uri="{FF2B5EF4-FFF2-40B4-BE49-F238E27FC236}">
                <a16:creationId xmlns:a16="http://schemas.microsoft.com/office/drawing/2014/main" id="{6B73F2DB-26E9-A614-8B8F-730F77345CE0}"/>
              </a:ext>
            </a:extLst>
          </p:cNvPr>
          <p:cNvSpPr txBox="1"/>
          <p:nvPr/>
        </p:nvSpPr>
        <p:spPr>
          <a:xfrm>
            <a:off x="2323841" y="0"/>
            <a:ext cx="1252266" cy="292388"/>
          </a:xfrm>
          <a:prstGeom prst="rect">
            <a:avLst/>
          </a:prstGeom>
          <a:noFill/>
        </p:spPr>
        <p:txBody>
          <a:bodyPr wrap="none" rtlCol="0">
            <a:spAutoFit/>
          </a:bodyPr>
          <a:lstStyle/>
          <a:p>
            <a:r>
              <a:rPr lang="en-US" sz="1300">
                <a:solidFill>
                  <a:srgbClr val="E3E3E3"/>
                </a:solidFill>
              </a:rPr>
              <a:t>Preprocessing</a:t>
            </a:r>
            <a:endParaRPr lang="en-KR" sz="1300" dirty="0">
              <a:solidFill>
                <a:srgbClr val="E3E3E3"/>
              </a:solidFill>
            </a:endParaRPr>
          </a:p>
        </p:txBody>
      </p:sp>
      <p:sp>
        <p:nvSpPr>
          <p:cNvPr id="10" name="TextBox 9">
            <a:extLst>
              <a:ext uri="{FF2B5EF4-FFF2-40B4-BE49-F238E27FC236}">
                <a16:creationId xmlns:a16="http://schemas.microsoft.com/office/drawing/2014/main" id="{0BB5677B-F437-7EAF-885F-EC935DE7D9A3}"/>
              </a:ext>
            </a:extLst>
          </p:cNvPr>
          <p:cNvSpPr txBox="1"/>
          <p:nvPr/>
        </p:nvSpPr>
        <p:spPr>
          <a:xfrm>
            <a:off x="4445167" y="0"/>
            <a:ext cx="3129383" cy="292388"/>
          </a:xfrm>
          <a:prstGeom prst="rect">
            <a:avLst/>
          </a:prstGeom>
          <a:noFill/>
        </p:spPr>
        <p:txBody>
          <a:bodyPr wrap="none" rtlCol="0">
            <a:spAutoFit/>
          </a:bodyPr>
          <a:lstStyle/>
          <a:p>
            <a:r>
              <a:rPr lang="en-KR" sz="1300">
                <a:solidFill>
                  <a:srgbClr val="E3E3E3"/>
                </a:solidFill>
              </a:rPr>
              <a:t>Feature selection</a:t>
            </a:r>
            <a:r>
              <a:rPr lang="en-US" sz="1300">
                <a:solidFill>
                  <a:srgbClr val="E3E3E3"/>
                </a:solidFill>
              </a:rPr>
              <a:t> / Dimension reduction</a:t>
            </a:r>
            <a:endParaRPr lang="en-KR" sz="1300" dirty="0">
              <a:solidFill>
                <a:srgbClr val="E3E3E3"/>
              </a:solidFill>
            </a:endParaRPr>
          </a:p>
        </p:txBody>
      </p:sp>
      <p:sp>
        <p:nvSpPr>
          <p:cNvPr id="11" name="TextBox 10">
            <a:extLst>
              <a:ext uri="{FF2B5EF4-FFF2-40B4-BE49-F238E27FC236}">
                <a16:creationId xmlns:a16="http://schemas.microsoft.com/office/drawing/2014/main" id="{1A2B00CE-2CA3-301A-3F04-D7E8E7813615}"/>
              </a:ext>
            </a:extLst>
          </p:cNvPr>
          <p:cNvSpPr txBox="1"/>
          <p:nvPr/>
        </p:nvSpPr>
        <p:spPr>
          <a:xfrm>
            <a:off x="8632008" y="0"/>
            <a:ext cx="936475" cy="292388"/>
          </a:xfrm>
          <a:prstGeom prst="rect">
            <a:avLst/>
          </a:prstGeom>
          <a:noFill/>
        </p:spPr>
        <p:txBody>
          <a:bodyPr wrap="none" rtlCol="0">
            <a:spAutoFit/>
          </a:bodyPr>
          <a:lstStyle/>
          <a:p>
            <a:r>
              <a:rPr lang="en-KR" sz="1300" dirty="0">
                <a:solidFill>
                  <a:srgbClr val="E3E3E3"/>
                </a:solidFill>
              </a:rPr>
              <a:t>Clustering</a:t>
            </a:r>
          </a:p>
        </p:txBody>
      </p:sp>
      <p:sp>
        <p:nvSpPr>
          <p:cNvPr id="26" name="TextBox 25">
            <a:extLst>
              <a:ext uri="{FF2B5EF4-FFF2-40B4-BE49-F238E27FC236}">
                <a16:creationId xmlns:a16="http://schemas.microsoft.com/office/drawing/2014/main" id="{F4F1338D-DB54-BA71-D010-A4FD54F87A60}"/>
              </a:ext>
            </a:extLst>
          </p:cNvPr>
          <p:cNvSpPr txBox="1"/>
          <p:nvPr/>
        </p:nvSpPr>
        <p:spPr>
          <a:xfrm>
            <a:off x="10625941" y="0"/>
            <a:ext cx="1069524" cy="292388"/>
          </a:xfrm>
          <a:prstGeom prst="rect">
            <a:avLst/>
          </a:prstGeom>
          <a:noFill/>
        </p:spPr>
        <p:txBody>
          <a:bodyPr wrap="none" rtlCol="0">
            <a:spAutoFit/>
          </a:bodyPr>
          <a:lstStyle/>
          <a:p>
            <a:r>
              <a:rPr lang="en-US" sz="1300" b="1"/>
              <a:t>Annotation</a:t>
            </a:r>
            <a:endParaRPr lang="en-KR" sz="1300" b="1" dirty="0"/>
          </a:p>
        </p:txBody>
      </p:sp>
      <p:cxnSp>
        <p:nvCxnSpPr>
          <p:cNvPr id="27" name="Straight Connector 17">
            <a:extLst>
              <a:ext uri="{FF2B5EF4-FFF2-40B4-BE49-F238E27FC236}">
                <a16:creationId xmlns:a16="http://schemas.microsoft.com/office/drawing/2014/main" id="{F9C3D929-BAC9-1FB0-96D0-606A3BF5DD92}"/>
              </a:ext>
            </a:extLst>
          </p:cNvPr>
          <p:cNvCxnSpPr>
            <a:stCxn id="8" idx="3"/>
            <a:endCxn id="9" idx="1"/>
          </p:cNvCxnSpPr>
          <p:nvPr/>
        </p:nvCxnSpPr>
        <p:spPr>
          <a:xfrm>
            <a:off x="1339276" y="146194"/>
            <a:ext cx="98456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19">
            <a:extLst>
              <a:ext uri="{FF2B5EF4-FFF2-40B4-BE49-F238E27FC236}">
                <a16:creationId xmlns:a16="http://schemas.microsoft.com/office/drawing/2014/main" id="{A308C6CA-AE6C-FEE0-FE75-26911FE2D8CB}"/>
              </a:ext>
            </a:extLst>
          </p:cNvPr>
          <p:cNvCxnSpPr>
            <a:cxnSpLocks/>
            <a:stCxn id="10" idx="3"/>
            <a:endCxn id="11" idx="1"/>
          </p:cNvCxnSpPr>
          <p:nvPr/>
        </p:nvCxnSpPr>
        <p:spPr>
          <a:xfrm>
            <a:off x="7574550"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0">
            <a:extLst>
              <a:ext uri="{FF2B5EF4-FFF2-40B4-BE49-F238E27FC236}">
                <a16:creationId xmlns:a16="http://schemas.microsoft.com/office/drawing/2014/main" id="{E690F2BE-30F4-E778-AE54-2EA10891382D}"/>
              </a:ext>
            </a:extLst>
          </p:cNvPr>
          <p:cNvCxnSpPr>
            <a:cxnSpLocks/>
            <a:stCxn id="11" idx="3"/>
            <a:endCxn id="26" idx="1"/>
          </p:cNvCxnSpPr>
          <p:nvPr/>
        </p:nvCxnSpPr>
        <p:spPr>
          <a:xfrm>
            <a:off x="9568483"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2">
            <a:extLst>
              <a:ext uri="{FF2B5EF4-FFF2-40B4-BE49-F238E27FC236}">
                <a16:creationId xmlns:a16="http://schemas.microsoft.com/office/drawing/2014/main" id="{9D3C3B45-36F2-8DE2-CAEB-24C0928E1A74}"/>
              </a:ext>
            </a:extLst>
          </p:cNvPr>
          <p:cNvCxnSpPr>
            <a:cxnSpLocks/>
            <a:stCxn id="9" idx="3"/>
            <a:endCxn id="10" idx="1"/>
          </p:cNvCxnSpPr>
          <p:nvPr/>
        </p:nvCxnSpPr>
        <p:spPr>
          <a:xfrm>
            <a:off x="3576107" y="146194"/>
            <a:ext cx="86906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
        <p:nvSpPr>
          <p:cNvPr id="12" name="Rectangle 8">
            <a:extLst>
              <a:ext uri="{FF2B5EF4-FFF2-40B4-BE49-F238E27FC236}">
                <a16:creationId xmlns:a16="http://schemas.microsoft.com/office/drawing/2014/main" id="{6A643962-B659-1DD0-F091-EE79F9DB91C7}"/>
              </a:ext>
            </a:extLst>
          </p:cNvPr>
          <p:cNvSpPr/>
          <p:nvPr/>
        </p:nvSpPr>
        <p:spPr>
          <a:xfrm>
            <a:off x="410817" y="1400400"/>
            <a:ext cx="4150495" cy="461665"/>
          </a:xfrm>
          <a:prstGeom prst="rect">
            <a:avLst/>
          </a:prstGeom>
        </p:spPr>
        <p:txBody>
          <a:bodyPr wrap="none">
            <a:spAutoFit/>
          </a:bodyPr>
          <a:lstStyle/>
          <a:p>
            <a:r>
              <a:rPr lang="en-US" altLang="ko-KR" sz="2400" b="1"/>
              <a:t>Rough cell type check (1/2)</a:t>
            </a:r>
            <a:endParaRPr lang="en-US" altLang="ko-KR" sz="2400" b="1" dirty="0"/>
          </a:p>
        </p:txBody>
      </p:sp>
    </p:spTree>
    <p:extLst>
      <p:ext uri="{BB962C8B-B14F-4D97-AF65-F5344CB8AC3E}">
        <p14:creationId xmlns:p14="http://schemas.microsoft.com/office/powerpoint/2010/main" val="7856170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37</a:t>
            </a:fld>
            <a:endParaRPr lang="en-KR" dirty="0"/>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sz="3200"/>
              <a:t>Annotation</a:t>
            </a:r>
            <a:endParaRPr lang="en-KR" sz="3000" dirty="0"/>
          </a:p>
        </p:txBody>
      </p:sp>
      <p:sp>
        <p:nvSpPr>
          <p:cNvPr id="2" name="직사각형 5">
            <a:extLst>
              <a:ext uri="{FF2B5EF4-FFF2-40B4-BE49-F238E27FC236}">
                <a16:creationId xmlns:a16="http://schemas.microsoft.com/office/drawing/2014/main" id="{227F98EC-5934-2DBA-9DD7-888C2CB82C07}"/>
              </a:ext>
            </a:extLst>
          </p:cNvPr>
          <p:cNvSpPr/>
          <p:nvPr/>
        </p:nvSpPr>
        <p:spPr>
          <a:xfrm>
            <a:off x="410815" y="1857102"/>
            <a:ext cx="5315729" cy="41875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500" dirty="0" err="1">
                <a:solidFill>
                  <a:schemeClr val="tx1"/>
                </a:solidFill>
                <a:latin typeface="Courier New" panose="02070309020205020404" pitchFamily="49" charset="0"/>
                <a:cs typeface="Courier New" panose="02070309020205020404" pitchFamily="49" charset="0"/>
              </a:rPr>
              <a:t>hvgs</a:t>
            </a:r>
            <a:r>
              <a:rPr lang="en-US" altLang="ko-KR" sz="1500" dirty="0">
                <a:solidFill>
                  <a:schemeClr val="tx1"/>
                </a:solidFill>
                <a:latin typeface="Courier New" panose="02070309020205020404" pitchFamily="49" charset="0"/>
                <a:cs typeface="Courier New" panose="02070309020205020404" pitchFamily="49" charset="0"/>
              </a:rPr>
              <a:t> = top[grep("^RP[LS]", top, invert=TRUE)]</a:t>
            </a:r>
          </a:p>
          <a:p>
            <a:r>
              <a:rPr lang="en-US" altLang="ko-KR" sz="1500" dirty="0" err="1">
                <a:solidFill>
                  <a:schemeClr val="tx1"/>
                </a:solidFill>
                <a:latin typeface="Courier New" panose="02070309020205020404" pitchFamily="49" charset="0"/>
                <a:cs typeface="Courier New" panose="02070309020205020404" pitchFamily="49" charset="0"/>
              </a:rPr>
              <a:t>melanoma.enhanced</a:t>
            </a:r>
            <a:r>
              <a:rPr lang="en-US" altLang="ko-KR" sz="1500" dirty="0">
                <a:solidFill>
                  <a:schemeClr val="tx1"/>
                </a:solidFill>
                <a:latin typeface="Courier New" panose="02070309020205020404" pitchFamily="49" charset="0"/>
                <a:cs typeface="Courier New" panose="02070309020205020404" pitchFamily="49" charset="0"/>
              </a:rPr>
              <a:t> = </a:t>
            </a:r>
            <a:r>
              <a:rPr lang="en-US" altLang="ko-KR" sz="1500" dirty="0" err="1">
                <a:solidFill>
                  <a:schemeClr val="tx1"/>
                </a:solidFill>
                <a:latin typeface="Courier New" panose="02070309020205020404" pitchFamily="49" charset="0"/>
                <a:cs typeface="Courier New" panose="02070309020205020404" pitchFamily="49" charset="0"/>
              </a:rPr>
              <a:t>enhanceFeatures</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melanoma.enhanced</a:t>
            </a:r>
            <a:r>
              <a:rPr lang="en-US" altLang="ko-KR" sz="1500" dirty="0">
                <a:solidFill>
                  <a:schemeClr val="tx1"/>
                </a:solidFill>
                <a:latin typeface="Courier New" panose="02070309020205020404" pitchFamily="49" charset="0"/>
                <a:cs typeface="Courier New" panose="02070309020205020404" pitchFamily="49" charset="0"/>
              </a:rPr>
              <a:t>, melanoma, </a:t>
            </a:r>
          </a:p>
          <a:p>
            <a:r>
              <a:rPr lang="en-US" altLang="ko-KR" sz="1500" dirty="0">
                <a:solidFill>
                  <a:schemeClr val="tx1"/>
                </a:solidFill>
                <a:latin typeface="Courier New" panose="02070309020205020404" pitchFamily="49" charset="0"/>
                <a:cs typeface="Courier New" panose="02070309020205020404" pitchFamily="49" charset="0"/>
              </a:rPr>
              <a:t>                model="</a:t>
            </a:r>
            <a:r>
              <a:rPr lang="en-US" altLang="ko-KR" sz="1500" dirty="0" err="1">
                <a:solidFill>
                  <a:schemeClr val="tx1"/>
                </a:solidFill>
                <a:latin typeface="Courier New" panose="02070309020205020404" pitchFamily="49" charset="0"/>
                <a:cs typeface="Courier New" panose="02070309020205020404" pitchFamily="49" charset="0"/>
              </a:rPr>
              <a:t>xgboost</a:t>
            </a:r>
            <a:r>
              <a:rPr lang="en-US" altLang="ko-KR" sz="1500" dirty="0">
                <a:solidFill>
                  <a:schemeClr val="tx1"/>
                </a:solidFill>
                <a:latin typeface="Courier New" panose="02070309020205020404" pitchFamily="49" charset="0"/>
                <a:cs typeface="Courier New" panose="02070309020205020404" pitchFamily="49" charset="0"/>
              </a:rPr>
              <a:t>",</a:t>
            </a:r>
          </a:p>
          <a:p>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feature_names</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hvgs</a:t>
            </a:r>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nrounds</a:t>
            </a:r>
            <a:r>
              <a:rPr lang="en-US" altLang="ko-KR" sz="1500" dirty="0">
                <a:solidFill>
                  <a:schemeClr val="tx1"/>
                </a:solidFill>
                <a:latin typeface="Courier New" panose="02070309020205020404" pitchFamily="49" charset="0"/>
                <a:cs typeface="Courier New" panose="02070309020205020404" pitchFamily="49" charset="0"/>
              </a:rPr>
              <a:t>=0)</a:t>
            </a:r>
          </a:p>
          <a:p>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500" dirty="0">
                <a:solidFill>
                  <a:schemeClr val="tx1"/>
                </a:solidFill>
                <a:latin typeface="Courier New" panose="02070309020205020404" pitchFamily="49" charset="0"/>
                <a:cs typeface="Courier New" panose="02070309020205020404" pitchFamily="49" charset="0"/>
              </a:rPr>
              <a:t>p1 = </a:t>
            </a:r>
            <a:r>
              <a:rPr lang="en-US" altLang="ko-KR" sz="1500" dirty="0" err="1">
                <a:solidFill>
                  <a:schemeClr val="tx1"/>
                </a:solidFill>
                <a:latin typeface="Courier New" panose="02070309020205020404" pitchFamily="49" charset="0"/>
                <a:cs typeface="Courier New" panose="02070309020205020404" pitchFamily="49" charset="0"/>
              </a:rPr>
              <a:t>plot_expression_comparison</a:t>
            </a:r>
            <a:r>
              <a:rPr lang="en-US" altLang="ko-KR" sz="1500" dirty="0">
                <a:solidFill>
                  <a:schemeClr val="tx1"/>
                </a:solidFill>
                <a:latin typeface="Courier New" panose="02070309020205020404" pitchFamily="49" charset="0"/>
                <a:cs typeface="Courier New" panose="02070309020205020404" pitchFamily="49" charset="0"/>
              </a:rPr>
              <a:t>("Tumor")</a:t>
            </a:r>
          </a:p>
          <a:p>
            <a:r>
              <a:rPr lang="en-US" altLang="ko-KR" sz="1500" dirty="0">
                <a:solidFill>
                  <a:schemeClr val="tx1"/>
                </a:solidFill>
                <a:latin typeface="Courier New" panose="02070309020205020404" pitchFamily="49" charset="0"/>
                <a:cs typeface="Courier New" panose="02070309020205020404" pitchFamily="49" charset="0"/>
              </a:rPr>
              <a:t>p2 = </a:t>
            </a:r>
            <a:r>
              <a:rPr lang="en-US" altLang="ko-KR" sz="1500" dirty="0" err="1">
                <a:solidFill>
                  <a:schemeClr val="tx1"/>
                </a:solidFill>
                <a:latin typeface="Courier New" panose="02070309020205020404" pitchFamily="49" charset="0"/>
                <a:cs typeface="Courier New" panose="02070309020205020404" pitchFamily="49" charset="0"/>
              </a:rPr>
              <a:t>plot_expression_comparison</a:t>
            </a:r>
            <a:r>
              <a:rPr lang="en-US" altLang="ko-KR" sz="1500" dirty="0">
                <a:solidFill>
                  <a:schemeClr val="tx1"/>
                </a:solidFill>
                <a:latin typeface="Courier New" panose="02070309020205020404" pitchFamily="49" charset="0"/>
                <a:cs typeface="Courier New" panose="02070309020205020404" pitchFamily="49" charset="0"/>
              </a:rPr>
              <a:t>("Fibroblast")</a:t>
            </a:r>
          </a:p>
          <a:p>
            <a:r>
              <a:rPr lang="en-US" altLang="ko-KR" sz="1500" dirty="0">
                <a:solidFill>
                  <a:schemeClr val="tx1"/>
                </a:solidFill>
                <a:latin typeface="Courier New" panose="02070309020205020404" pitchFamily="49" charset="0"/>
                <a:cs typeface="Courier New" panose="02070309020205020404" pitchFamily="49" charset="0"/>
              </a:rPr>
              <a:t>p3 = </a:t>
            </a:r>
            <a:r>
              <a:rPr lang="en-US" altLang="ko-KR" sz="1500" dirty="0" err="1">
                <a:solidFill>
                  <a:schemeClr val="tx1"/>
                </a:solidFill>
                <a:latin typeface="Courier New" panose="02070309020205020404" pitchFamily="49" charset="0"/>
                <a:cs typeface="Courier New" panose="02070309020205020404" pitchFamily="49" charset="0"/>
              </a:rPr>
              <a:t>plot_expression_comparison</a:t>
            </a:r>
            <a:r>
              <a:rPr lang="en-US" altLang="ko-KR" sz="1500" dirty="0">
                <a:solidFill>
                  <a:schemeClr val="tx1"/>
                </a:solidFill>
                <a:latin typeface="Courier New" panose="02070309020205020404" pitchFamily="49" charset="0"/>
                <a:cs typeface="Courier New" panose="02070309020205020404" pitchFamily="49" charset="0"/>
              </a:rPr>
              <a:t>("Macrophage")</a:t>
            </a:r>
          </a:p>
          <a:p>
            <a:r>
              <a:rPr lang="en-US" altLang="ko-KR" sz="1500" dirty="0">
                <a:solidFill>
                  <a:schemeClr val="tx1"/>
                </a:solidFill>
                <a:latin typeface="Courier New" panose="02070309020205020404" pitchFamily="49" charset="0"/>
                <a:cs typeface="Courier New" panose="02070309020205020404" pitchFamily="49" charset="0"/>
              </a:rPr>
              <a:t>p4 = </a:t>
            </a:r>
            <a:r>
              <a:rPr lang="en-US" altLang="ko-KR" sz="1500" dirty="0" err="1">
                <a:solidFill>
                  <a:schemeClr val="tx1"/>
                </a:solidFill>
                <a:latin typeface="Courier New" panose="02070309020205020404" pitchFamily="49" charset="0"/>
                <a:cs typeface="Courier New" panose="02070309020205020404" pitchFamily="49" charset="0"/>
              </a:rPr>
              <a:t>plot_expression_comparison</a:t>
            </a:r>
            <a:r>
              <a:rPr lang="en-US" altLang="ko-KR" sz="1500" dirty="0">
                <a:solidFill>
                  <a:schemeClr val="tx1"/>
                </a:solidFill>
                <a:latin typeface="Courier New" panose="02070309020205020404" pitchFamily="49" charset="0"/>
                <a:cs typeface="Courier New" panose="02070309020205020404" pitchFamily="49" charset="0"/>
              </a:rPr>
              <a:t>("B-cell")</a:t>
            </a:r>
          </a:p>
          <a:p>
            <a:r>
              <a:rPr lang="en-US" altLang="ko-KR" sz="1500" dirty="0">
                <a:solidFill>
                  <a:schemeClr val="tx1"/>
                </a:solidFill>
                <a:latin typeface="Courier New" panose="02070309020205020404" pitchFamily="49" charset="0"/>
                <a:cs typeface="Courier New" panose="02070309020205020404" pitchFamily="49" charset="0"/>
              </a:rPr>
              <a:t>p5 = </a:t>
            </a:r>
            <a:r>
              <a:rPr lang="en-US" altLang="ko-KR" sz="1500" dirty="0" err="1">
                <a:solidFill>
                  <a:schemeClr val="tx1"/>
                </a:solidFill>
                <a:latin typeface="Courier New" panose="02070309020205020404" pitchFamily="49" charset="0"/>
                <a:cs typeface="Courier New" panose="02070309020205020404" pitchFamily="49" charset="0"/>
              </a:rPr>
              <a:t>plot_expression_comparison</a:t>
            </a:r>
            <a:r>
              <a:rPr lang="en-US" altLang="ko-KR" sz="1500" dirty="0">
                <a:solidFill>
                  <a:schemeClr val="tx1"/>
                </a:solidFill>
                <a:latin typeface="Courier New" panose="02070309020205020404" pitchFamily="49" charset="0"/>
                <a:cs typeface="Courier New" panose="02070309020205020404" pitchFamily="49" charset="0"/>
              </a:rPr>
              <a:t>("T-cell")</a:t>
            </a:r>
          </a:p>
          <a:p>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500" dirty="0">
                <a:solidFill>
                  <a:schemeClr val="tx1"/>
                </a:solidFill>
                <a:latin typeface="Courier New" panose="02070309020205020404" pitchFamily="49" charset="0"/>
                <a:cs typeface="Courier New" panose="02070309020205020404" pitchFamily="49" charset="0"/>
              </a:rPr>
              <a:t>pdf('</a:t>
            </a:r>
            <a:r>
              <a:rPr lang="en-US" altLang="ko-KR" sz="1500" dirty="0" err="1">
                <a:solidFill>
                  <a:schemeClr val="tx1"/>
                </a:solidFill>
                <a:latin typeface="Courier New" panose="02070309020205020404" pitchFamily="49" charset="0"/>
                <a:cs typeface="Courier New" panose="02070309020205020404" pitchFamily="49" charset="0"/>
              </a:rPr>
              <a:t>rough.pdf</a:t>
            </a:r>
            <a:r>
              <a:rPr lang="en-US" altLang="ko-KR" sz="1500" dirty="0">
                <a:solidFill>
                  <a:schemeClr val="tx1"/>
                </a:solidFill>
                <a:latin typeface="Courier New" panose="02070309020205020404" pitchFamily="49" charset="0"/>
                <a:cs typeface="Courier New" panose="02070309020205020404" pitchFamily="49" charset="0"/>
              </a:rPr>
              <a:t>', width = 10.5*1.7, height = 9*1.7)</a:t>
            </a:r>
          </a:p>
          <a:p>
            <a:r>
              <a:rPr lang="en-US" altLang="ko-KR" sz="1500" dirty="0" err="1">
                <a:solidFill>
                  <a:schemeClr val="tx1"/>
                </a:solidFill>
                <a:latin typeface="Courier New" panose="02070309020205020404" pitchFamily="49" charset="0"/>
                <a:cs typeface="Courier New" panose="02070309020205020404" pitchFamily="49" charset="0"/>
              </a:rPr>
              <a:t>cowplot</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plot_grid</a:t>
            </a:r>
            <a:r>
              <a:rPr lang="en-US" altLang="ko-KR" sz="1500" dirty="0">
                <a:solidFill>
                  <a:schemeClr val="tx1"/>
                </a:solidFill>
                <a:latin typeface="Courier New" panose="02070309020205020404" pitchFamily="49" charset="0"/>
                <a:cs typeface="Courier New" panose="02070309020205020404" pitchFamily="49" charset="0"/>
              </a:rPr>
              <a:t>(p1,p2,p3,p4,p5, </a:t>
            </a:r>
            <a:r>
              <a:rPr lang="en-US" altLang="ko-KR" sz="1500" dirty="0" err="1">
                <a:solidFill>
                  <a:schemeClr val="tx1"/>
                </a:solidFill>
                <a:latin typeface="Courier New" panose="02070309020205020404" pitchFamily="49" charset="0"/>
                <a:cs typeface="Courier New" panose="02070309020205020404" pitchFamily="49" charset="0"/>
              </a:rPr>
              <a:t>ncol</a:t>
            </a:r>
            <a:r>
              <a:rPr lang="en-US" altLang="ko-KR" sz="1500" dirty="0">
                <a:solidFill>
                  <a:schemeClr val="tx1"/>
                </a:solidFill>
                <a:latin typeface="Courier New" panose="02070309020205020404" pitchFamily="49" charset="0"/>
                <a:cs typeface="Courier New" panose="02070309020205020404" pitchFamily="49" charset="0"/>
              </a:rPr>
              <a:t>=2)</a:t>
            </a:r>
          </a:p>
          <a:p>
            <a:r>
              <a:rPr lang="en-US" altLang="ko-KR" sz="1500" dirty="0" err="1">
                <a:solidFill>
                  <a:schemeClr val="tx1"/>
                </a:solidFill>
                <a:latin typeface="Courier New" panose="02070309020205020404" pitchFamily="49" charset="0"/>
                <a:cs typeface="Courier New" panose="02070309020205020404" pitchFamily="49" charset="0"/>
              </a:rPr>
              <a:t>dev.off</a:t>
            </a:r>
            <a:r>
              <a:rPr lang="en-US" altLang="ko-KR" sz="1500" dirty="0">
                <a:solidFill>
                  <a:schemeClr val="tx1"/>
                </a:solidFill>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05619BB1-F4CE-BE8A-F277-812573A160E1}"/>
              </a:ext>
            </a:extLst>
          </p:cNvPr>
          <p:cNvSpPr txBox="1"/>
          <p:nvPr/>
        </p:nvSpPr>
        <p:spPr>
          <a:xfrm>
            <a:off x="410817" y="0"/>
            <a:ext cx="928459" cy="292388"/>
          </a:xfrm>
          <a:prstGeom prst="rect">
            <a:avLst/>
          </a:prstGeom>
          <a:noFill/>
        </p:spPr>
        <p:txBody>
          <a:bodyPr wrap="none" rtlCol="0">
            <a:spAutoFit/>
          </a:bodyPr>
          <a:lstStyle/>
          <a:p>
            <a:r>
              <a:rPr lang="en-KR" sz="1300" dirty="0">
                <a:solidFill>
                  <a:srgbClr val="E3E3E3"/>
                </a:solidFill>
              </a:rPr>
              <a:t>Load data</a:t>
            </a:r>
          </a:p>
        </p:txBody>
      </p:sp>
      <p:sp>
        <p:nvSpPr>
          <p:cNvPr id="8" name="TextBox 7">
            <a:extLst>
              <a:ext uri="{FF2B5EF4-FFF2-40B4-BE49-F238E27FC236}">
                <a16:creationId xmlns:a16="http://schemas.microsoft.com/office/drawing/2014/main" id="{61196D47-D2C5-1E08-1003-833FB2C1F2EA}"/>
              </a:ext>
            </a:extLst>
          </p:cNvPr>
          <p:cNvSpPr txBox="1"/>
          <p:nvPr/>
        </p:nvSpPr>
        <p:spPr>
          <a:xfrm>
            <a:off x="2323841" y="0"/>
            <a:ext cx="1252266" cy="292388"/>
          </a:xfrm>
          <a:prstGeom prst="rect">
            <a:avLst/>
          </a:prstGeom>
          <a:noFill/>
        </p:spPr>
        <p:txBody>
          <a:bodyPr wrap="none" rtlCol="0">
            <a:spAutoFit/>
          </a:bodyPr>
          <a:lstStyle/>
          <a:p>
            <a:r>
              <a:rPr lang="en-US" sz="1300">
                <a:solidFill>
                  <a:srgbClr val="E3E3E3"/>
                </a:solidFill>
              </a:rPr>
              <a:t>Preprocessing</a:t>
            </a:r>
            <a:endParaRPr lang="en-KR" sz="1300" dirty="0">
              <a:solidFill>
                <a:srgbClr val="E3E3E3"/>
              </a:solidFill>
            </a:endParaRPr>
          </a:p>
        </p:txBody>
      </p:sp>
      <p:sp>
        <p:nvSpPr>
          <p:cNvPr id="9" name="TextBox 8">
            <a:extLst>
              <a:ext uri="{FF2B5EF4-FFF2-40B4-BE49-F238E27FC236}">
                <a16:creationId xmlns:a16="http://schemas.microsoft.com/office/drawing/2014/main" id="{BDA1436F-07D6-2FB1-A19B-A0E7DAA09A53}"/>
              </a:ext>
            </a:extLst>
          </p:cNvPr>
          <p:cNvSpPr txBox="1"/>
          <p:nvPr/>
        </p:nvSpPr>
        <p:spPr>
          <a:xfrm>
            <a:off x="4445167" y="0"/>
            <a:ext cx="3129383" cy="292388"/>
          </a:xfrm>
          <a:prstGeom prst="rect">
            <a:avLst/>
          </a:prstGeom>
          <a:noFill/>
        </p:spPr>
        <p:txBody>
          <a:bodyPr wrap="none" rtlCol="0">
            <a:spAutoFit/>
          </a:bodyPr>
          <a:lstStyle/>
          <a:p>
            <a:r>
              <a:rPr lang="en-KR" sz="1300">
                <a:solidFill>
                  <a:srgbClr val="E3E3E3"/>
                </a:solidFill>
              </a:rPr>
              <a:t>Feature selection</a:t>
            </a:r>
            <a:r>
              <a:rPr lang="en-US" sz="1300">
                <a:solidFill>
                  <a:srgbClr val="E3E3E3"/>
                </a:solidFill>
              </a:rPr>
              <a:t> / Dimension reduction</a:t>
            </a:r>
            <a:endParaRPr lang="en-KR" sz="1300" dirty="0">
              <a:solidFill>
                <a:srgbClr val="E3E3E3"/>
              </a:solidFill>
            </a:endParaRPr>
          </a:p>
        </p:txBody>
      </p:sp>
      <p:sp>
        <p:nvSpPr>
          <p:cNvPr id="10" name="TextBox 9">
            <a:extLst>
              <a:ext uri="{FF2B5EF4-FFF2-40B4-BE49-F238E27FC236}">
                <a16:creationId xmlns:a16="http://schemas.microsoft.com/office/drawing/2014/main" id="{AFBDF524-A3E2-5C59-2984-09AFBCBE4726}"/>
              </a:ext>
            </a:extLst>
          </p:cNvPr>
          <p:cNvSpPr txBox="1"/>
          <p:nvPr/>
        </p:nvSpPr>
        <p:spPr>
          <a:xfrm>
            <a:off x="8632008" y="0"/>
            <a:ext cx="936475" cy="292388"/>
          </a:xfrm>
          <a:prstGeom prst="rect">
            <a:avLst/>
          </a:prstGeom>
          <a:noFill/>
        </p:spPr>
        <p:txBody>
          <a:bodyPr wrap="none" rtlCol="0">
            <a:spAutoFit/>
          </a:bodyPr>
          <a:lstStyle/>
          <a:p>
            <a:r>
              <a:rPr lang="en-KR" sz="1300" dirty="0">
                <a:solidFill>
                  <a:srgbClr val="E3E3E3"/>
                </a:solidFill>
              </a:rPr>
              <a:t>Clustering</a:t>
            </a:r>
          </a:p>
        </p:txBody>
      </p:sp>
      <p:sp>
        <p:nvSpPr>
          <p:cNvPr id="11" name="TextBox 10">
            <a:extLst>
              <a:ext uri="{FF2B5EF4-FFF2-40B4-BE49-F238E27FC236}">
                <a16:creationId xmlns:a16="http://schemas.microsoft.com/office/drawing/2014/main" id="{92F34386-6D19-2D81-A795-E0DB4E92E294}"/>
              </a:ext>
            </a:extLst>
          </p:cNvPr>
          <p:cNvSpPr txBox="1"/>
          <p:nvPr/>
        </p:nvSpPr>
        <p:spPr>
          <a:xfrm>
            <a:off x="10625941" y="0"/>
            <a:ext cx="1069524" cy="292388"/>
          </a:xfrm>
          <a:prstGeom prst="rect">
            <a:avLst/>
          </a:prstGeom>
          <a:noFill/>
        </p:spPr>
        <p:txBody>
          <a:bodyPr wrap="none" rtlCol="0">
            <a:spAutoFit/>
          </a:bodyPr>
          <a:lstStyle/>
          <a:p>
            <a:r>
              <a:rPr lang="en-US" sz="1300" b="1"/>
              <a:t>Annotation</a:t>
            </a:r>
            <a:endParaRPr lang="en-KR" sz="1300" b="1" dirty="0"/>
          </a:p>
        </p:txBody>
      </p:sp>
      <p:cxnSp>
        <p:nvCxnSpPr>
          <p:cNvPr id="26" name="Straight Connector 17">
            <a:extLst>
              <a:ext uri="{FF2B5EF4-FFF2-40B4-BE49-F238E27FC236}">
                <a16:creationId xmlns:a16="http://schemas.microsoft.com/office/drawing/2014/main" id="{89FE7B6F-DBAE-03EB-FD17-568D27626E8D}"/>
              </a:ext>
            </a:extLst>
          </p:cNvPr>
          <p:cNvCxnSpPr>
            <a:stCxn id="3" idx="3"/>
            <a:endCxn id="8" idx="1"/>
          </p:cNvCxnSpPr>
          <p:nvPr/>
        </p:nvCxnSpPr>
        <p:spPr>
          <a:xfrm>
            <a:off x="1339276" y="146194"/>
            <a:ext cx="98456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Connector 19">
            <a:extLst>
              <a:ext uri="{FF2B5EF4-FFF2-40B4-BE49-F238E27FC236}">
                <a16:creationId xmlns:a16="http://schemas.microsoft.com/office/drawing/2014/main" id="{FA990674-12CD-C9C6-D74E-F5E1B7ADF920}"/>
              </a:ext>
            </a:extLst>
          </p:cNvPr>
          <p:cNvCxnSpPr>
            <a:cxnSpLocks/>
            <a:stCxn id="9" idx="3"/>
            <a:endCxn id="10" idx="1"/>
          </p:cNvCxnSpPr>
          <p:nvPr/>
        </p:nvCxnSpPr>
        <p:spPr>
          <a:xfrm>
            <a:off x="7574550"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0">
            <a:extLst>
              <a:ext uri="{FF2B5EF4-FFF2-40B4-BE49-F238E27FC236}">
                <a16:creationId xmlns:a16="http://schemas.microsoft.com/office/drawing/2014/main" id="{2D7294FE-89DB-06AF-75BF-ADB383726EF2}"/>
              </a:ext>
            </a:extLst>
          </p:cNvPr>
          <p:cNvCxnSpPr>
            <a:cxnSpLocks/>
            <a:stCxn id="10" idx="3"/>
            <a:endCxn id="11" idx="1"/>
          </p:cNvCxnSpPr>
          <p:nvPr/>
        </p:nvCxnSpPr>
        <p:spPr>
          <a:xfrm>
            <a:off x="9568483"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2">
            <a:extLst>
              <a:ext uri="{FF2B5EF4-FFF2-40B4-BE49-F238E27FC236}">
                <a16:creationId xmlns:a16="http://schemas.microsoft.com/office/drawing/2014/main" id="{30EC2ECA-02A1-F5DD-4EC2-F9DE92B7D2B1}"/>
              </a:ext>
            </a:extLst>
          </p:cNvPr>
          <p:cNvCxnSpPr>
            <a:cxnSpLocks/>
            <a:stCxn id="8" idx="3"/>
            <a:endCxn id="9" idx="1"/>
          </p:cNvCxnSpPr>
          <p:nvPr/>
        </p:nvCxnSpPr>
        <p:spPr>
          <a:xfrm>
            <a:off x="3576107" y="146194"/>
            <a:ext cx="86906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12" name="그림 11">
            <a:extLst>
              <a:ext uri="{FF2B5EF4-FFF2-40B4-BE49-F238E27FC236}">
                <a16:creationId xmlns:a16="http://schemas.microsoft.com/office/drawing/2014/main" id="{BA5E23DC-BD22-3489-3259-C77F6BB8F7CA}"/>
              </a:ext>
            </a:extLst>
          </p:cNvPr>
          <p:cNvPicPr>
            <a:picLocks noChangeAspect="1"/>
          </p:cNvPicPr>
          <p:nvPr/>
        </p:nvPicPr>
        <p:blipFill>
          <a:blip r:embed="rId2"/>
          <a:stretch>
            <a:fillRect/>
          </a:stretch>
        </p:blipFill>
        <p:spPr>
          <a:xfrm>
            <a:off x="5894733" y="1515841"/>
            <a:ext cx="6045474" cy="4621975"/>
          </a:xfrm>
          <a:prstGeom prst="rect">
            <a:avLst/>
          </a:prstGeom>
        </p:spPr>
      </p:pic>
      <p:sp>
        <p:nvSpPr>
          <p:cNvPr id="13" name="Rectangle 8">
            <a:extLst>
              <a:ext uri="{FF2B5EF4-FFF2-40B4-BE49-F238E27FC236}">
                <a16:creationId xmlns:a16="http://schemas.microsoft.com/office/drawing/2014/main" id="{CAC0683C-EA00-555B-E7A4-DF43A91B05EF}"/>
              </a:ext>
            </a:extLst>
          </p:cNvPr>
          <p:cNvSpPr/>
          <p:nvPr/>
        </p:nvSpPr>
        <p:spPr>
          <a:xfrm>
            <a:off x="410817" y="1400400"/>
            <a:ext cx="4150495" cy="461665"/>
          </a:xfrm>
          <a:prstGeom prst="rect">
            <a:avLst/>
          </a:prstGeom>
        </p:spPr>
        <p:txBody>
          <a:bodyPr wrap="none">
            <a:spAutoFit/>
          </a:bodyPr>
          <a:lstStyle/>
          <a:p>
            <a:r>
              <a:rPr lang="en-US" altLang="ko-KR" sz="2400" b="1"/>
              <a:t>Rough cell type check (2/2)</a:t>
            </a:r>
            <a:endParaRPr lang="en-US" altLang="ko-KR" sz="2400" b="1" dirty="0"/>
          </a:p>
        </p:txBody>
      </p:sp>
    </p:spTree>
    <p:extLst>
      <p:ext uri="{BB962C8B-B14F-4D97-AF65-F5344CB8AC3E}">
        <p14:creationId xmlns:p14="http://schemas.microsoft.com/office/powerpoint/2010/main" val="28728287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38</a:t>
            </a:fld>
            <a:endParaRPr lang="en-KR" dirty="0"/>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sz="3200"/>
              <a:t>Annotation  </a:t>
            </a:r>
            <a:endParaRPr lang="en-KR" sz="3000" dirty="0"/>
          </a:p>
        </p:txBody>
      </p:sp>
      <p:sp>
        <p:nvSpPr>
          <p:cNvPr id="3" name="직사각형 5">
            <a:extLst>
              <a:ext uri="{FF2B5EF4-FFF2-40B4-BE49-F238E27FC236}">
                <a16:creationId xmlns:a16="http://schemas.microsoft.com/office/drawing/2014/main" id="{DF810649-4D62-7DF0-9E67-77F5CEDA040C}"/>
              </a:ext>
            </a:extLst>
          </p:cNvPr>
          <p:cNvSpPr/>
          <p:nvPr/>
        </p:nvSpPr>
        <p:spPr>
          <a:xfrm>
            <a:off x="410817" y="1857103"/>
            <a:ext cx="11106418" cy="32442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700" dirty="0" err="1">
                <a:solidFill>
                  <a:schemeClr val="tx1"/>
                </a:solidFill>
                <a:latin typeface="Courier New" panose="02070309020205020404" pitchFamily="49" charset="0"/>
                <a:cs typeface="Courier New" panose="02070309020205020404" pitchFamily="49" charset="0"/>
              </a:rPr>
              <a:t>sobj</a:t>
            </a:r>
            <a:r>
              <a:rPr lang="en-US" altLang="ko-KR" sz="1700" dirty="0">
                <a:solidFill>
                  <a:schemeClr val="tx1"/>
                </a:solidFill>
                <a:latin typeface="Courier New" panose="02070309020205020404" pitchFamily="49" charset="0"/>
                <a:cs typeface="Courier New" panose="02070309020205020404" pitchFamily="49" charset="0"/>
              </a:rPr>
              <a:t> = Seurat::</a:t>
            </a:r>
            <a:r>
              <a:rPr lang="en-US" altLang="ko-KR" sz="1700" dirty="0" err="1">
                <a:solidFill>
                  <a:schemeClr val="tx1"/>
                </a:solidFill>
                <a:latin typeface="Courier New" panose="02070309020205020404" pitchFamily="49" charset="0"/>
                <a:cs typeface="Courier New" panose="02070309020205020404" pitchFamily="49" charset="0"/>
              </a:rPr>
              <a:t>CreateSeuratObject</a:t>
            </a:r>
            <a:r>
              <a:rPr lang="en-US" altLang="ko-KR" sz="1700" dirty="0">
                <a:solidFill>
                  <a:schemeClr val="tx1"/>
                </a:solidFill>
                <a:latin typeface="Courier New" panose="02070309020205020404" pitchFamily="49" charset="0"/>
                <a:cs typeface="Courier New" panose="02070309020205020404" pitchFamily="49" charset="0"/>
              </a:rPr>
              <a:t>(counts=</a:t>
            </a:r>
            <a:r>
              <a:rPr lang="en-US" altLang="ko-KR" sz="1700" dirty="0" err="1">
                <a:solidFill>
                  <a:schemeClr val="tx1"/>
                </a:solidFill>
                <a:latin typeface="Courier New" panose="02070309020205020404" pitchFamily="49" charset="0"/>
                <a:cs typeface="Courier New" panose="02070309020205020404" pitchFamily="49" charset="0"/>
              </a:rPr>
              <a:t>logcounts</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melanoma.enhanced</a:t>
            </a:r>
            <a:r>
              <a:rPr lang="en-US" altLang="ko-KR" sz="1700" dirty="0">
                <a:solidFill>
                  <a:schemeClr val="tx1"/>
                </a:solidFill>
                <a:latin typeface="Courier New" panose="02070309020205020404" pitchFamily="49" charset="0"/>
                <a:cs typeface="Courier New" panose="02070309020205020404" pitchFamily="49" charset="0"/>
              </a:rPr>
              <a:t>),</a:t>
            </a:r>
          </a:p>
          <a:p>
            <a:r>
              <a:rPr lang="en-US" altLang="ko-KR" sz="1700" dirty="0">
                <a:solidFill>
                  <a:schemeClr val="tx1"/>
                </a:solidFill>
                <a:latin typeface="Courier New" panose="02070309020205020404" pitchFamily="49" charset="0"/>
                <a:cs typeface="Courier New" panose="02070309020205020404" pitchFamily="49" charset="0"/>
              </a:rPr>
              <a:t>                                   assay='Spatial’,</a:t>
            </a:r>
          </a:p>
          <a:p>
            <a:r>
              <a:rPr lang="en-US" altLang="ko-KR" sz="1700" dirty="0">
                <a:solidFill>
                  <a:schemeClr val="tx1"/>
                </a:solidFill>
                <a:latin typeface="Courier New" panose="02070309020205020404" pitchFamily="49" charset="0"/>
                <a:cs typeface="Courier New" panose="02070309020205020404" pitchFamily="49" charset="0"/>
              </a:rPr>
              <a:t>				</a:t>
            </a:r>
            <a:r>
              <a:rPr lang="en-US" altLang="ko-KR" sz="1700" dirty="0" err="1">
                <a:solidFill>
                  <a:schemeClr val="tx1"/>
                </a:solidFill>
                <a:latin typeface="Courier New" panose="02070309020205020404" pitchFamily="49" charset="0"/>
                <a:cs typeface="Courier New" panose="02070309020205020404" pitchFamily="49" charset="0"/>
              </a:rPr>
              <a:t>meta.data</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as.data.frame</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colData</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melanoma.enhanced</a:t>
            </a:r>
            <a:r>
              <a:rPr lang="en-US" altLang="ko-KR" sz="1700" dirty="0">
                <a:solidFill>
                  <a:schemeClr val="tx1"/>
                </a:solidFill>
                <a:latin typeface="Courier New" panose="02070309020205020404" pitchFamily="49" charset="0"/>
                <a:cs typeface="Courier New" panose="02070309020205020404" pitchFamily="49" charset="0"/>
              </a:rPr>
              <a:t>)))</a:t>
            </a:r>
          </a:p>
          <a:p>
            <a:r>
              <a:rPr lang="en-US" altLang="ko-KR" sz="1700" dirty="0" err="1">
                <a:solidFill>
                  <a:schemeClr val="tx1"/>
                </a:solidFill>
                <a:latin typeface="Courier New" panose="02070309020205020404" pitchFamily="49" charset="0"/>
                <a:cs typeface="Courier New" panose="02070309020205020404" pitchFamily="49" charset="0"/>
              </a:rPr>
              <a:t>sobj</a:t>
            </a:r>
            <a:r>
              <a:rPr lang="en-US" altLang="ko-KR" sz="1700" dirty="0">
                <a:solidFill>
                  <a:schemeClr val="tx1"/>
                </a:solidFill>
                <a:latin typeface="Courier New" panose="02070309020205020404" pitchFamily="49" charset="0"/>
                <a:cs typeface="Courier New" panose="02070309020205020404" pitchFamily="49" charset="0"/>
              </a:rPr>
              <a:t> = Seurat::</a:t>
            </a:r>
            <a:r>
              <a:rPr lang="en-US" altLang="ko-KR" sz="1700" dirty="0" err="1">
                <a:solidFill>
                  <a:schemeClr val="tx1"/>
                </a:solidFill>
                <a:latin typeface="Courier New" panose="02070309020205020404" pitchFamily="49" charset="0"/>
                <a:cs typeface="Courier New" panose="02070309020205020404" pitchFamily="49" charset="0"/>
              </a:rPr>
              <a:t>SetIdent</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sobj</a:t>
            </a:r>
            <a:r>
              <a:rPr lang="en-US" altLang="ko-KR" sz="1700" dirty="0">
                <a:solidFill>
                  <a:schemeClr val="tx1"/>
                </a:solidFill>
                <a:latin typeface="Courier New" panose="02070309020205020404" pitchFamily="49" charset="0"/>
                <a:cs typeface="Courier New" panose="02070309020205020404" pitchFamily="49" charset="0"/>
              </a:rPr>
              <a:t>, value = "</a:t>
            </a:r>
            <a:r>
              <a:rPr lang="en-US" altLang="ko-KR" sz="1700" dirty="0" err="1">
                <a:solidFill>
                  <a:schemeClr val="tx1"/>
                </a:solidFill>
                <a:latin typeface="Courier New" panose="02070309020205020404" pitchFamily="49" charset="0"/>
                <a:cs typeface="Courier New" panose="02070309020205020404" pitchFamily="49" charset="0"/>
              </a:rPr>
              <a:t>spatial.cluster</a:t>
            </a:r>
            <a:r>
              <a:rPr lang="en-US" altLang="ko-KR" sz="1700" dirty="0">
                <a:solidFill>
                  <a:schemeClr val="tx1"/>
                </a:solidFill>
                <a:latin typeface="Courier New" panose="02070309020205020404" pitchFamily="49" charset="0"/>
                <a:cs typeface="Courier New" panose="02070309020205020404" pitchFamily="49" charset="0"/>
              </a:rPr>
              <a:t>")</a:t>
            </a:r>
          </a:p>
          <a:p>
            <a:endParaRPr lang="en-US" altLang="ko-KR" sz="1700" dirty="0">
              <a:solidFill>
                <a:schemeClr val="tx1"/>
              </a:solidFill>
              <a:latin typeface="Courier New" panose="02070309020205020404" pitchFamily="49" charset="0"/>
              <a:cs typeface="Courier New" panose="02070309020205020404" pitchFamily="49" charset="0"/>
            </a:endParaRPr>
          </a:p>
          <a:p>
            <a:r>
              <a:rPr lang="fr-FR" altLang="ko-KR" sz="1700" dirty="0" err="1">
                <a:solidFill>
                  <a:schemeClr val="tx1"/>
                </a:solidFill>
                <a:latin typeface="Courier New" panose="02070309020205020404" pitchFamily="49" charset="0"/>
                <a:cs typeface="Courier New" panose="02070309020205020404" pitchFamily="49" charset="0"/>
              </a:rPr>
              <a:t>sobj@assays$Spatial@scale.data</a:t>
            </a:r>
            <a:r>
              <a:rPr lang="fr-FR" altLang="ko-KR" sz="1700" dirty="0">
                <a:solidFill>
                  <a:schemeClr val="tx1"/>
                </a:solidFill>
                <a:latin typeface="Courier New" panose="02070309020205020404" pitchFamily="49" charset="0"/>
                <a:cs typeface="Courier New" panose="02070309020205020404" pitchFamily="49" charset="0"/>
              </a:rPr>
              <a:t> = </a:t>
            </a:r>
          </a:p>
          <a:p>
            <a:r>
              <a:rPr lang="fr-FR" altLang="ko-KR" sz="1700" dirty="0">
                <a:solidFill>
                  <a:schemeClr val="tx1"/>
                </a:solidFill>
                <a:latin typeface="Courier New" panose="02070309020205020404" pitchFamily="49" charset="0"/>
                <a:cs typeface="Courier New" panose="02070309020205020404" pitchFamily="49" charset="0"/>
              </a:rPr>
              <a:t>	</a:t>
            </a:r>
            <a:r>
              <a:rPr lang="fr-FR" altLang="ko-KR" sz="1700" dirty="0" err="1">
                <a:solidFill>
                  <a:schemeClr val="tx1"/>
                </a:solidFill>
                <a:latin typeface="Courier New" panose="02070309020205020404" pitchFamily="49" charset="0"/>
                <a:cs typeface="Courier New" panose="02070309020205020404" pitchFamily="49" charset="0"/>
              </a:rPr>
              <a:t>sobj@assays$Spatial@data</a:t>
            </a:r>
            <a:r>
              <a:rPr lang="fr-FR" altLang="ko-KR" sz="1700" dirty="0">
                <a:solidFill>
                  <a:schemeClr val="tx1"/>
                </a:solidFill>
                <a:latin typeface="Courier New" panose="02070309020205020404" pitchFamily="49" charset="0"/>
                <a:cs typeface="Courier New" panose="02070309020205020404" pitchFamily="49" charset="0"/>
              </a:rPr>
              <a:t> %&gt;% </a:t>
            </a:r>
            <a:r>
              <a:rPr lang="fr-FR" altLang="ko-KR" sz="1700" dirty="0" err="1">
                <a:solidFill>
                  <a:schemeClr val="tx1"/>
                </a:solidFill>
                <a:latin typeface="Courier New" panose="02070309020205020404" pitchFamily="49" charset="0"/>
                <a:cs typeface="Courier New" panose="02070309020205020404" pitchFamily="49" charset="0"/>
              </a:rPr>
              <a:t>as.matrix</a:t>
            </a:r>
            <a:r>
              <a:rPr lang="fr-FR" altLang="ko-KR" sz="1700" dirty="0">
                <a:solidFill>
                  <a:schemeClr val="tx1"/>
                </a:solidFill>
                <a:latin typeface="Courier New" panose="02070309020205020404" pitchFamily="49" charset="0"/>
                <a:cs typeface="Courier New" panose="02070309020205020404" pitchFamily="49" charset="0"/>
              </a:rPr>
              <a:t> %&gt;% </a:t>
            </a:r>
            <a:r>
              <a:rPr lang="fr-FR" altLang="ko-KR" sz="1700" dirty="0" err="1">
                <a:solidFill>
                  <a:schemeClr val="tx1"/>
                </a:solidFill>
                <a:latin typeface="Courier New" panose="02070309020205020404" pitchFamily="49" charset="0"/>
                <a:cs typeface="Courier New" panose="02070309020205020404" pitchFamily="49" charset="0"/>
              </a:rPr>
              <a:t>t</a:t>
            </a:r>
            <a:r>
              <a:rPr lang="fr-FR" altLang="ko-KR" sz="1700" dirty="0">
                <a:solidFill>
                  <a:schemeClr val="tx1"/>
                </a:solidFill>
                <a:latin typeface="Courier New" panose="02070309020205020404" pitchFamily="49" charset="0"/>
                <a:cs typeface="Courier New" panose="02070309020205020404" pitchFamily="49" charset="0"/>
              </a:rPr>
              <a:t> %&gt;% </a:t>
            </a:r>
            <a:r>
              <a:rPr lang="fr-FR" altLang="ko-KR" sz="1700" dirty="0" err="1">
                <a:solidFill>
                  <a:schemeClr val="tx1"/>
                </a:solidFill>
                <a:latin typeface="Courier New" panose="02070309020205020404" pitchFamily="49" charset="0"/>
                <a:cs typeface="Courier New" panose="02070309020205020404" pitchFamily="49" charset="0"/>
              </a:rPr>
              <a:t>scale</a:t>
            </a:r>
            <a:r>
              <a:rPr lang="fr-FR" altLang="ko-KR" sz="1700" dirty="0">
                <a:solidFill>
                  <a:schemeClr val="tx1"/>
                </a:solidFill>
                <a:latin typeface="Courier New" panose="02070309020205020404" pitchFamily="49" charset="0"/>
                <a:cs typeface="Courier New" panose="02070309020205020404" pitchFamily="49" charset="0"/>
              </a:rPr>
              <a:t> %&gt;% </a:t>
            </a:r>
            <a:r>
              <a:rPr lang="fr-FR" altLang="ko-KR" sz="1700" dirty="0" err="1">
                <a:solidFill>
                  <a:schemeClr val="tx1"/>
                </a:solidFill>
                <a:latin typeface="Courier New" panose="02070309020205020404" pitchFamily="49" charset="0"/>
                <a:cs typeface="Courier New" panose="02070309020205020404" pitchFamily="49" charset="0"/>
              </a:rPr>
              <a:t>t</a:t>
            </a:r>
            <a:endParaRPr lang="fr-FR" altLang="ko-KR" sz="1700" dirty="0">
              <a:solidFill>
                <a:schemeClr val="tx1"/>
              </a:solidFill>
              <a:latin typeface="Courier New" panose="02070309020205020404" pitchFamily="49" charset="0"/>
              <a:cs typeface="Courier New" panose="02070309020205020404" pitchFamily="49" charset="0"/>
            </a:endParaRPr>
          </a:p>
          <a:p>
            <a:endParaRPr lang="fr-FR" altLang="ko-KR" sz="1000" dirty="0">
              <a:solidFill>
                <a:schemeClr val="tx1"/>
              </a:solidFill>
              <a:latin typeface="Courier New" panose="02070309020205020404" pitchFamily="49" charset="0"/>
              <a:cs typeface="Courier New" panose="02070309020205020404" pitchFamily="49" charset="0"/>
            </a:endParaRPr>
          </a:p>
          <a:p>
            <a:r>
              <a:rPr lang="en-US" altLang="ko-KR" sz="1700" dirty="0" err="1">
                <a:solidFill>
                  <a:schemeClr val="tx1"/>
                </a:solidFill>
                <a:latin typeface="Courier New" panose="02070309020205020404" pitchFamily="49" charset="0"/>
                <a:cs typeface="Courier New" panose="02070309020205020404" pitchFamily="49" charset="0"/>
              </a:rPr>
              <a:t>top_markers</a:t>
            </a:r>
            <a:r>
              <a:rPr lang="en-US" altLang="ko-KR" sz="1700" dirty="0">
                <a:solidFill>
                  <a:schemeClr val="tx1"/>
                </a:solidFill>
                <a:latin typeface="Courier New" panose="02070309020205020404" pitchFamily="49" charset="0"/>
                <a:cs typeface="Courier New" panose="02070309020205020404" pitchFamily="49" charset="0"/>
              </a:rPr>
              <a:t> = Seurat::</a:t>
            </a:r>
            <a:r>
              <a:rPr lang="en-US" altLang="ko-KR" sz="1700" dirty="0" err="1">
                <a:solidFill>
                  <a:schemeClr val="tx1"/>
                </a:solidFill>
                <a:latin typeface="Courier New" panose="02070309020205020404" pitchFamily="49" charset="0"/>
                <a:cs typeface="Courier New" panose="02070309020205020404" pitchFamily="49" charset="0"/>
              </a:rPr>
              <a:t>FindAllMarkers</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sobj</a:t>
            </a:r>
            <a:r>
              <a:rPr lang="en-US" altLang="ko-KR" sz="1700" dirty="0">
                <a:solidFill>
                  <a:schemeClr val="tx1"/>
                </a:solidFill>
                <a:latin typeface="Courier New" panose="02070309020205020404" pitchFamily="49" charset="0"/>
                <a:cs typeface="Courier New" panose="02070309020205020404" pitchFamily="49" charset="0"/>
              </a:rPr>
              <a:t>, assay='Spatial', slot='data’,</a:t>
            </a:r>
          </a:p>
          <a:p>
            <a:r>
              <a:rPr lang="en-US" altLang="ko-KR" sz="1700" dirty="0">
                <a:solidFill>
                  <a:schemeClr val="tx1"/>
                </a:solidFill>
                <a:latin typeface="Courier New" panose="02070309020205020404" pitchFamily="49" charset="0"/>
                <a:cs typeface="Courier New" panose="02070309020205020404" pitchFamily="49" charset="0"/>
              </a:rPr>
              <a:t>		 </a:t>
            </a:r>
            <a:r>
              <a:rPr lang="en-US" altLang="ko-KR" sz="1700" dirty="0" err="1">
                <a:solidFill>
                  <a:schemeClr val="tx1"/>
                </a:solidFill>
                <a:latin typeface="Courier New" panose="02070309020205020404" pitchFamily="49" charset="0"/>
                <a:cs typeface="Courier New" panose="02070309020205020404" pitchFamily="49" charset="0"/>
              </a:rPr>
              <a:t>group.by</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spatial.cluster</a:t>
            </a:r>
            <a:r>
              <a:rPr lang="en-US" altLang="ko-KR" sz="1700" dirty="0">
                <a:solidFill>
                  <a:schemeClr val="tx1"/>
                </a:solidFill>
                <a:latin typeface="Courier New" panose="02070309020205020404" pitchFamily="49" charset="0"/>
                <a:cs typeface="Courier New" panose="02070309020205020404" pitchFamily="49" charset="0"/>
              </a:rPr>
              <a:t>', </a:t>
            </a:r>
            <a:r>
              <a:rPr lang="en-US" altLang="ko-KR" sz="1700" dirty="0" err="1">
                <a:solidFill>
                  <a:schemeClr val="tx1"/>
                </a:solidFill>
                <a:latin typeface="Courier New" panose="02070309020205020404" pitchFamily="49" charset="0"/>
                <a:cs typeface="Courier New" panose="02070309020205020404" pitchFamily="49" charset="0"/>
              </a:rPr>
              <a:t>only.pos</a:t>
            </a:r>
            <a:r>
              <a:rPr lang="en-US" altLang="ko-KR" sz="1700" dirty="0">
                <a:solidFill>
                  <a:schemeClr val="tx1"/>
                </a:solidFill>
                <a:latin typeface="Courier New" panose="02070309020205020404" pitchFamily="49" charset="0"/>
                <a:cs typeface="Courier New" panose="02070309020205020404" pitchFamily="49" charset="0"/>
              </a:rPr>
              <a:t>=TRUE) %&gt;% </a:t>
            </a:r>
            <a:r>
              <a:rPr lang="en-US" altLang="ko-KR" sz="1700" dirty="0" err="1">
                <a:solidFill>
                  <a:schemeClr val="tx1"/>
                </a:solidFill>
                <a:latin typeface="Courier New" panose="02070309020205020404" pitchFamily="49" charset="0"/>
                <a:cs typeface="Courier New" panose="02070309020205020404" pitchFamily="49" charset="0"/>
              </a:rPr>
              <a:t>group_by</a:t>
            </a:r>
            <a:r>
              <a:rPr lang="en-US" altLang="ko-KR" sz="1700" dirty="0">
                <a:solidFill>
                  <a:schemeClr val="tx1"/>
                </a:solidFill>
                <a:latin typeface="Courier New" panose="02070309020205020404" pitchFamily="49" charset="0"/>
                <a:cs typeface="Courier New" panose="02070309020205020404" pitchFamily="49" charset="0"/>
              </a:rPr>
              <a:t>(cluster)</a:t>
            </a:r>
          </a:p>
          <a:p>
            <a:r>
              <a:rPr lang="en-US" altLang="ko-KR" sz="1700" dirty="0">
                <a:solidFill>
                  <a:schemeClr val="tx1"/>
                </a:solidFill>
                <a:latin typeface="Courier New" panose="02070309020205020404" pitchFamily="49" charset="0"/>
                <a:cs typeface="Courier New" panose="02070309020205020404" pitchFamily="49" charset="0"/>
              </a:rPr>
              <a:t>		 %&gt;% </a:t>
            </a:r>
            <a:r>
              <a:rPr lang="en-US" altLang="ko-KR" sz="1700" dirty="0" err="1">
                <a:solidFill>
                  <a:schemeClr val="tx1"/>
                </a:solidFill>
                <a:latin typeface="Courier New" panose="02070309020205020404" pitchFamily="49" charset="0"/>
                <a:cs typeface="Courier New" panose="02070309020205020404" pitchFamily="49" charset="0"/>
              </a:rPr>
              <a:t>top_n</a:t>
            </a:r>
            <a:r>
              <a:rPr lang="en-US" altLang="ko-KR" sz="1700" dirty="0">
                <a:solidFill>
                  <a:schemeClr val="tx1"/>
                </a:solidFill>
                <a:latin typeface="Courier New" panose="02070309020205020404" pitchFamily="49" charset="0"/>
                <a:cs typeface="Courier New" panose="02070309020205020404" pitchFamily="49" charset="0"/>
              </a:rPr>
              <a:t>(5, avg_log2FC)</a:t>
            </a:r>
          </a:p>
          <a:p>
            <a:r>
              <a:rPr lang="en-US" altLang="ko-KR" sz="1700" dirty="0">
                <a:solidFill>
                  <a:schemeClr val="tx1"/>
                </a:solidFill>
                <a:latin typeface="Courier New" panose="02070309020205020404" pitchFamily="49" charset="0"/>
                <a:cs typeface="Courier New" panose="02070309020205020404" pitchFamily="49" charset="0"/>
              </a:rPr>
              <a:t>head(top_markers,2)</a:t>
            </a:r>
          </a:p>
        </p:txBody>
      </p:sp>
      <p:sp>
        <p:nvSpPr>
          <p:cNvPr id="7" name="TextBox 6">
            <a:extLst>
              <a:ext uri="{FF2B5EF4-FFF2-40B4-BE49-F238E27FC236}">
                <a16:creationId xmlns:a16="http://schemas.microsoft.com/office/drawing/2014/main" id="{9D93F72B-851E-E02F-1D43-4ABABBF38372}"/>
              </a:ext>
            </a:extLst>
          </p:cNvPr>
          <p:cNvSpPr txBox="1"/>
          <p:nvPr/>
        </p:nvSpPr>
        <p:spPr>
          <a:xfrm>
            <a:off x="410817" y="0"/>
            <a:ext cx="928459" cy="292388"/>
          </a:xfrm>
          <a:prstGeom prst="rect">
            <a:avLst/>
          </a:prstGeom>
          <a:noFill/>
        </p:spPr>
        <p:txBody>
          <a:bodyPr wrap="none" rtlCol="0">
            <a:spAutoFit/>
          </a:bodyPr>
          <a:lstStyle/>
          <a:p>
            <a:r>
              <a:rPr lang="en-KR" sz="1300" dirty="0">
                <a:solidFill>
                  <a:srgbClr val="E3E3E3"/>
                </a:solidFill>
              </a:rPr>
              <a:t>Load data</a:t>
            </a:r>
          </a:p>
        </p:txBody>
      </p:sp>
      <p:sp>
        <p:nvSpPr>
          <p:cNvPr id="8" name="TextBox 7">
            <a:extLst>
              <a:ext uri="{FF2B5EF4-FFF2-40B4-BE49-F238E27FC236}">
                <a16:creationId xmlns:a16="http://schemas.microsoft.com/office/drawing/2014/main" id="{10891CBB-2536-6278-35C8-EE06AFC71E93}"/>
              </a:ext>
            </a:extLst>
          </p:cNvPr>
          <p:cNvSpPr txBox="1"/>
          <p:nvPr/>
        </p:nvSpPr>
        <p:spPr>
          <a:xfrm>
            <a:off x="2323841" y="0"/>
            <a:ext cx="1252266" cy="292388"/>
          </a:xfrm>
          <a:prstGeom prst="rect">
            <a:avLst/>
          </a:prstGeom>
          <a:noFill/>
        </p:spPr>
        <p:txBody>
          <a:bodyPr wrap="none" rtlCol="0">
            <a:spAutoFit/>
          </a:bodyPr>
          <a:lstStyle/>
          <a:p>
            <a:r>
              <a:rPr lang="en-US" sz="1300">
                <a:solidFill>
                  <a:srgbClr val="E3E3E3"/>
                </a:solidFill>
              </a:rPr>
              <a:t>Preprocessing</a:t>
            </a:r>
            <a:endParaRPr lang="en-KR" sz="1300" dirty="0">
              <a:solidFill>
                <a:srgbClr val="E3E3E3"/>
              </a:solidFill>
            </a:endParaRPr>
          </a:p>
        </p:txBody>
      </p:sp>
      <p:sp>
        <p:nvSpPr>
          <p:cNvPr id="9" name="TextBox 8">
            <a:extLst>
              <a:ext uri="{FF2B5EF4-FFF2-40B4-BE49-F238E27FC236}">
                <a16:creationId xmlns:a16="http://schemas.microsoft.com/office/drawing/2014/main" id="{5631C6C2-F1A7-AB4A-2223-DA722CB332AC}"/>
              </a:ext>
            </a:extLst>
          </p:cNvPr>
          <p:cNvSpPr txBox="1"/>
          <p:nvPr/>
        </p:nvSpPr>
        <p:spPr>
          <a:xfrm>
            <a:off x="4445167" y="0"/>
            <a:ext cx="3129383" cy="292388"/>
          </a:xfrm>
          <a:prstGeom prst="rect">
            <a:avLst/>
          </a:prstGeom>
          <a:noFill/>
        </p:spPr>
        <p:txBody>
          <a:bodyPr wrap="none" rtlCol="0">
            <a:spAutoFit/>
          </a:bodyPr>
          <a:lstStyle/>
          <a:p>
            <a:r>
              <a:rPr lang="en-KR" sz="1300">
                <a:solidFill>
                  <a:srgbClr val="E3E3E3"/>
                </a:solidFill>
              </a:rPr>
              <a:t>Feature selection</a:t>
            </a:r>
            <a:r>
              <a:rPr lang="en-US" sz="1300">
                <a:solidFill>
                  <a:srgbClr val="E3E3E3"/>
                </a:solidFill>
              </a:rPr>
              <a:t> / Dimension reduction</a:t>
            </a:r>
            <a:endParaRPr lang="en-KR" sz="1300" dirty="0">
              <a:solidFill>
                <a:srgbClr val="E3E3E3"/>
              </a:solidFill>
            </a:endParaRPr>
          </a:p>
        </p:txBody>
      </p:sp>
      <p:sp>
        <p:nvSpPr>
          <p:cNvPr id="10" name="TextBox 9">
            <a:extLst>
              <a:ext uri="{FF2B5EF4-FFF2-40B4-BE49-F238E27FC236}">
                <a16:creationId xmlns:a16="http://schemas.microsoft.com/office/drawing/2014/main" id="{BD06B278-9664-C178-DAE2-2907BC0C8D8F}"/>
              </a:ext>
            </a:extLst>
          </p:cNvPr>
          <p:cNvSpPr txBox="1"/>
          <p:nvPr/>
        </p:nvSpPr>
        <p:spPr>
          <a:xfrm>
            <a:off x="8632008" y="0"/>
            <a:ext cx="936475" cy="292388"/>
          </a:xfrm>
          <a:prstGeom prst="rect">
            <a:avLst/>
          </a:prstGeom>
          <a:noFill/>
        </p:spPr>
        <p:txBody>
          <a:bodyPr wrap="none" rtlCol="0">
            <a:spAutoFit/>
          </a:bodyPr>
          <a:lstStyle/>
          <a:p>
            <a:r>
              <a:rPr lang="en-KR" sz="1300" dirty="0">
                <a:solidFill>
                  <a:srgbClr val="E3E3E3"/>
                </a:solidFill>
              </a:rPr>
              <a:t>Clustering</a:t>
            </a:r>
          </a:p>
        </p:txBody>
      </p:sp>
      <p:sp>
        <p:nvSpPr>
          <p:cNvPr id="11" name="TextBox 10">
            <a:extLst>
              <a:ext uri="{FF2B5EF4-FFF2-40B4-BE49-F238E27FC236}">
                <a16:creationId xmlns:a16="http://schemas.microsoft.com/office/drawing/2014/main" id="{843271B2-AE84-660C-6B66-7304A742CAE3}"/>
              </a:ext>
            </a:extLst>
          </p:cNvPr>
          <p:cNvSpPr txBox="1"/>
          <p:nvPr/>
        </p:nvSpPr>
        <p:spPr>
          <a:xfrm>
            <a:off x="10625941" y="0"/>
            <a:ext cx="1069524" cy="292388"/>
          </a:xfrm>
          <a:prstGeom prst="rect">
            <a:avLst/>
          </a:prstGeom>
          <a:noFill/>
        </p:spPr>
        <p:txBody>
          <a:bodyPr wrap="none" rtlCol="0">
            <a:spAutoFit/>
          </a:bodyPr>
          <a:lstStyle/>
          <a:p>
            <a:r>
              <a:rPr lang="en-US" sz="1300" b="1"/>
              <a:t>Annotation</a:t>
            </a:r>
            <a:endParaRPr lang="en-KR" sz="1300" b="1" dirty="0"/>
          </a:p>
        </p:txBody>
      </p:sp>
      <p:cxnSp>
        <p:nvCxnSpPr>
          <p:cNvPr id="26" name="Straight Connector 17">
            <a:extLst>
              <a:ext uri="{FF2B5EF4-FFF2-40B4-BE49-F238E27FC236}">
                <a16:creationId xmlns:a16="http://schemas.microsoft.com/office/drawing/2014/main" id="{C1F2F3D6-047F-5CB1-C370-2ACD75B4FED4}"/>
              </a:ext>
            </a:extLst>
          </p:cNvPr>
          <p:cNvCxnSpPr>
            <a:stCxn id="7" idx="3"/>
            <a:endCxn id="8" idx="1"/>
          </p:cNvCxnSpPr>
          <p:nvPr/>
        </p:nvCxnSpPr>
        <p:spPr>
          <a:xfrm>
            <a:off x="1339276" y="146194"/>
            <a:ext cx="98456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Connector 19">
            <a:extLst>
              <a:ext uri="{FF2B5EF4-FFF2-40B4-BE49-F238E27FC236}">
                <a16:creationId xmlns:a16="http://schemas.microsoft.com/office/drawing/2014/main" id="{0434AA00-767D-30F3-6303-0FD81EF02120}"/>
              </a:ext>
            </a:extLst>
          </p:cNvPr>
          <p:cNvCxnSpPr>
            <a:cxnSpLocks/>
            <a:stCxn id="9" idx="3"/>
            <a:endCxn id="10" idx="1"/>
          </p:cNvCxnSpPr>
          <p:nvPr/>
        </p:nvCxnSpPr>
        <p:spPr>
          <a:xfrm>
            <a:off x="7574550"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0">
            <a:extLst>
              <a:ext uri="{FF2B5EF4-FFF2-40B4-BE49-F238E27FC236}">
                <a16:creationId xmlns:a16="http://schemas.microsoft.com/office/drawing/2014/main" id="{B029DD2B-5403-3088-4080-F47BAEDF2CAE}"/>
              </a:ext>
            </a:extLst>
          </p:cNvPr>
          <p:cNvCxnSpPr>
            <a:cxnSpLocks/>
            <a:stCxn id="10" idx="3"/>
            <a:endCxn id="11" idx="1"/>
          </p:cNvCxnSpPr>
          <p:nvPr/>
        </p:nvCxnSpPr>
        <p:spPr>
          <a:xfrm>
            <a:off x="9568483"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2">
            <a:extLst>
              <a:ext uri="{FF2B5EF4-FFF2-40B4-BE49-F238E27FC236}">
                <a16:creationId xmlns:a16="http://schemas.microsoft.com/office/drawing/2014/main" id="{08542675-AD46-09B0-13AF-2D6A501D2E1B}"/>
              </a:ext>
            </a:extLst>
          </p:cNvPr>
          <p:cNvCxnSpPr>
            <a:cxnSpLocks/>
            <a:stCxn id="8" idx="3"/>
            <a:endCxn id="9" idx="1"/>
          </p:cNvCxnSpPr>
          <p:nvPr/>
        </p:nvCxnSpPr>
        <p:spPr>
          <a:xfrm>
            <a:off x="3576107" y="146194"/>
            <a:ext cx="86906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12" name="그림 11" descr="테이블이(가) 표시된 사진&#10;&#10;자동 생성된 설명">
            <a:extLst>
              <a:ext uri="{FF2B5EF4-FFF2-40B4-BE49-F238E27FC236}">
                <a16:creationId xmlns:a16="http://schemas.microsoft.com/office/drawing/2014/main" id="{195DEFF3-58AF-0B53-3586-7AD1C92FF7FC}"/>
              </a:ext>
            </a:extLst>
          </p:cNvPr>
          <p:cNvPicPr>
            <a:picLocks noChangeAspect="1"/>
          </p:cNvPicPr>
          <p:nvPr/>
        </p:nvPicPr>
        <p:blipFill rotWithShape="1">
          <a:blip r:embed="rId2"/>
          <a:srcRect t="31927"/>
          <a:stretch/>
        </p:blipFill>
        <p:spPr>
          <a:xfrm>
            <a:off x="410817" y="5218483"/>
            <a:ext cx="5934075" cy="1128197"/>
          </a:xfrm>
          <a:prstGeom prst="rect">
            <a:avLst/>
          </a:prstGeom>
        </p:spPr>
      </p:pic>
      <p:sp>
        <p:nvSpPr>
          <p:cNvPr id="13" name="Rectangle 8">
            <a:extLst>
              <a:ext uri="{FF2B5EF4-FFF2-40B4-BE49-F238E27FC236}">
                <a16:creationId xmlns:a16="http://schemas.microsoft.com/office/drawing/2014/main" id="{C6A1C36B-B179-7A2D-A41A-FFDFA62E6DBA}"/>
              </a:ext>
            </a:extLst>
          </p:cNvPr>
          <p:cNvSpPr/>
          <p:nvPr/>
        </p:nvSpPr>
        <p:spPr>
          <a:xfrm>
            <a:off x="410817" y="1400400"/>
            <a:ext cx="5280613" cy="461665"/>
          </a:xfrm>
          <a:prstGeom prst="rect">
            <a:avLst/>
          </a:prstGeom>
        </p:spPr>
        <p:txBody>
          <a:bodyPr wrap="none">
            <a:spAutoFit/>
          </a:bodyPr>
          <a:lstStyle/>
          <a:p>
            <a:r>
              <a:rPr lang="en-US" altLang="ko-KR" sz="2400" b="1" dirty="0"/>
              <a:t>Find Marker genes for each cluster</a:t>
            </a:r>
          </a:p>
        </p:txBody>
      </p:sp>
    </p:spTree>
    <p:extLst>
      <p:ext uri="{BB962C8B-B14F-4D97-AF65-F5344CB8AC3E}">
        <p14:creationId xmlns:p14="http://schemas.microsoft.com/office/powerpoint/2010/main" val="9836895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39</a:t>
            </a:fld>
            <a:endParaRPr lang="en-KR" dirty="0"/>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sz="3200"/>
              <a:t>Annotation  </a:t>
            </a:r>
            <a:endParaRPr lang="en-KR" sz="3000" dirty="0"/>
          </a:p>
        </p:txBody>
      </p:sp>
      <p:sp>
        <p:nvSpPr>
          <p:cNvPr id="2" name="직사각형 5">
            <a:extLst>
              <a:ext uri="{FF2B5EF4-FFF2-40B4-BE49-F238E27FC236}">
                <a16:creationId xmlns:a16="http://schemas.microsoft.com/office/drawing/2014/main" id="{39F6B293-F911-9D53-BEF7-88D6DAD5BB25}"/>
              </a:ext>
            </a:extLst>
          </p:cNvPr>
          <p:cNvSpPr/>
          <p:nvPr/>
        </p:nvSpPr>
        <p:spPr>
          <a:xfrm>
            <a:off x="410816" y="1857103"/>
            <a:ext cx="5661935" cy="28780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700" dirty="0">
                <a:solidFill>
                  <a:schemeClr val="tx1"/>
                </a:solidFill>
                <a:latin typeface="Courier New" panose="02070309020205020404" pitchFamily="49" charset="0"/>
                <a:cs typeface="Courier New" panose="02070309020205020404" pitchFamily="49" charset="0"/>
              </a:rPr>
              <a:t>Seurat::</a:t>
            </a:r>
            <a:r>
              <a:rPr lang="en-US" altLang="ko-KR" sz="1700" dirty="0" err="1">
                <a:solidFill>
                  <a:schemeClr val="tx1"/>
                </a:solidFill>
                <a:latin typeface="Courier New" panose="02070309020205020404" pitchFamily="49" charset="0"/>
                <a:cs typeface="Courier New" panose="02070309020205020404" pitchFamily="49" charset="0"/>
              </a:rPr>
              <a:t>DoHeatmap</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sobj</a:t>
            </a:r>
            <a:r>
              <a:rPr lang="en-US" altLang="ko-KR" sz="1700" dirty="0">
                <a:solidFill>
                  <a:schemeClr val="tx1"/>
                </a:solidFill>
                <a:latin typeface="Courier New" panose="02070309020205020404" pitchFamily="49" charset="0"/>
                <a:cs typeface="Courier New" panose="02070309020205020404" pitchFamily="49" charset="0"/>
              </a:rPr>
              <a:t>, </a:t>
            </a:r>
          </a:p>
          <a:p>
            <a:r>
              <a:rPr lang="en-US" altLang="ko-KR" sz="1700" dirty="0">
                <a:solidFill>
                  <a:schemeClr val="tx1"/>
                </a:solidFill>
                <a:latin typeface="Courier New" panose="02070309020205020404" pitchFamily="49" charset="0"/>
                <a:cs typeface="Courier New" panose="02070309020205020404" pitchFamily="49" charset="0"/>
              </a:rPr>
              <a:t>	features = </a:t>
            </a:r>
            <a:r>
              <a:rPr lang="en-US" altLang="ko-KR" sz="1700" dirty="0" err="1">
                <a:solidFill>
                  <a:schemeClr val="tx1"/>
                </a:solidFill>
                <a:latin typeface="Courier New" panose="02070309020205020404" pitchFamily="49" charset="0"/>
                <a:cs typeface="Courier New" panose="02070309020205020404" pitchFamily="49" charset="0"/>
              </a:rPr>
              <a:t>top_markers$gene</a:t>
            </a:r>
            <a:r>
              <a:rPr lang="en-US" altLang="ko-KR" sz="1700" dirty="0">
                <a:solidFill>
                  <a:schemeClr val="tx1"/>
                </a:solidFill>
                <a:latin typeface="Courier New" panose="02070309020205020404" pitchFamily="49" charset="0"/>
                <a:cs typeface="Courier New" panose="02070309020205020404" pitchFamily="49" charset="0"/>
              </a:rPr>
              <a:t>, 	slot='</a:t>
            </a:r>
            <a:r>
              <a:rPr lang="en-US" altLang="ko-KR" sz="1700" dirty="0" err="1">
                <a:solidFill>
                  <a:schemeClr val="tx1"/>
                </a:solidFill>
                <a:latin typeface="Courier New" panose="02070309020205020404" pitchFamily="49" charset="0"/>
                <a:cs typeface="Courier New" panose="02070309020205020404" pitchFamily="49" charset="0"/>
              </a:rPr>
              <a:t>scale.data</a:t>
            </a:r>
            <a:r>
              <a:rPr lang="en-US" altLang="ko-KR" sz="1700" dirty="0">
                <a:solidFill>
                  <a:schemeClr val="tx1"/>
                </a:solidFill>
                <a:latin typeface="Courier New" panose="02070309020205020404" pitchFamily="49" charset="0"/>
                <a:cs typeface="Courier New" panose="02070309020205020404" pitchFamily="49" charset="0"/>
              </a:rPr>
              <a:t>’, </a:t>
            </a:r>
          </a:p>
          <a:p>
            <a:r>
              <a:rPr lang="en-US" altLang="ko-KR" sz="1700" dirty="0">
                <a:solidFill>
                  <a:schemeClr val="tx1"/>
                </a:solidFill>
                <a:latin typeface="Courier New" panose="02070309020205020404" pitchFamily="49" charset="0"/>
                <a:cs typeface="Courier New" panose="02070309020205020404" pitchFamily="49" charset="0"/>
              </a:rPr>
              <a:t>	</a:t>
            </a:r>
            <a:r>
              <a:rPr lang="en-US" altLang="ko-KR" sz="1700" dirty="0" err="1">
                <a:solidFill>
                  <a:schemeClr val="tx1"/>
                </a:solidFill>
                <a:latin typeface="Courier New" panose="02070309020205020404" pitchFamily="49" charset="0"/>
                <a:cs typeface="Courier New" panose="02070309020205020404" pitchFamily="49" charset="0"/>
              </a:rPr>
              <a:t>group.by</a:t>
            </a:r>
            <a:r>
              <a:rPr lang="en-US" altLang="ko-KR" sz="1700" dirty="0">
                <a:solidFill>
                  <a:schemeClr val="tx1"/>
                </a:solidFill>
                <a:latin typeface="Courier New" panose="02070309020205020404" pitchFamily="49" charset="0"/>
                <a:cs typeface="Courier New" panose="02070309020205020404" pitchFamily="49" charset="0"/>
              </a:rPr>
              <a:t> = "</a:t>
            </a:r>
            <a:r>
              <a:rPr lang="en-US" altLang="ko-KR" sz="1700" dirty="0" err="1">
                <a:solidFill>
                  <a:schemeClr val="tx1"/>
                </a:solidFill>
                <a:latin typeface="Courier New" panose="02070309020205020404" pitchFamily="49" charset="0"/>
                <a:cs typeface="Courier New" panose="02070309020205020404" pitchFamily="49" charset="0"/>
              </a:rPr>
              <a:t>spatial.cluster</a:t>
            </a:r>
            <a:r>
              <a:rPr lang="en-US" altLang="ko-KR" sz="1700" dirty="0">
                <a:solidFill>
                  <a:schemeClr val="tx1"/>
                </a:solidFill>
                <a:latin typeface="Courier New" panose="02070309020205020404" pitchFamily="49" charset="0"/>
                <a:cs typeface="Courier New" panose="02070309020205020404" pitchFamily="49" charset="0"/>
              </a:rPr>
              <a:t>", 	</a:t>
            </a:r>
            <a:r>
              <a:rPr lang="en-US" altLang="ko-KR" sz="1700" dirty="0" err="1">
                <a:solidFill>
                  <a:schemeClr val="tx1"/>
                </a:solidFill>
                <a:latin typeface="Courier New" panose="02070309020205020404" pitchFamily="49" charset="0"/>
                <a:cs typeface="Courier New" panose="02070309020205020404" pitchFamily="49" charset="0"/>
              </a:rPr>
              <a:t>group.colors</a:t>
            </a:r>
            <a:r>
              <a:rPr lang="en-US" altLang="ko-KR" sz="1700" dirty="0">
                <a:solidFill>
                  <a:schemeClr val="tx1"/>
                </a:solidFill>
                <a:latin typeface="Courier New" panose="02070309020205020404" pitchFamily="49" charset="0"/>
                <a:cs typeface="Courier New" panose="02070309020205020404" pitchFamily="49" charset="0"/>
              </a:rPr>
              <a:t>=palette,  </a:t>
            </a:r>
          </a:p>
          <a:p>
            <a:r>
              <a:rPr lang="en-US" altLang="ko-KR" sz="1700" dirty="0">
                <a:solidFill>
                  <a:schemeClr val="tx1"/>
                </a:solidFill>
                <a:latin typeface="Courier New" panose="02070309020205020404" pitchFamily="49" charset="0"/>
                <a:cs typeface="Courier New" panose="02070309020205020404" pitchFamily="49" charset="0"/>
              </a:rPr>
              <a:t>	angle=0, size=4, label = FALSE, 	raster=FALSE) + guides(col = FALSE)</a:t>
            </a:r>
          </a:p>
        </p:txBody>
      </p:sp>
      <p:sp>
        <p:nvSpPr>
          <p:cNvPr id="7" name="TextBox 6">
            <a:extLst>
              <a:ext uri="{FF2B5EF4-FFF2-40B4-BE49-F238E27FC236}">
                <a16:creationId xmlns:a16="http://schemas.microsoft.com/office/drawing/2014/main" id="{409BE8D0-1A8C-D07F-AFC7-A39918197E07}"/>
              </a:ext>
            </a:extLst>
          </p:cNvPr>
          <p:cNvSpPr txBox="1"/>
          <p:nvPr/>
        </p:nvSpPr>
        <p:spPr>
          <a:xfrm>
            <a:off x="410817" y="0"/>
            <a:ext cx="928459" cy="292388"/>
          </a:xfrm>
          <a:prstGeom prst="rect">
            <a:avLst/>
          </a:prstGeom>
          <a:noFill/>
        </p:spPr>
        <p:txBody>
          <a:bodyPr wrap="none" rtlCol="0">
            <a:spAutoFit/>
          </a:bodyPr>
          <a:lstStyle/>
          <a:p>
            <a:r>
              <a:rPr lang="en-KR" sz="1300" dirty="0">
                <a:solidFill>
                  <a:srgbClr val="E3E3E3"/>
                </a:solidFill>
              </a:rPr>
              <a:t>Load data</a:t>
            </a:r>
          </a:p>
        </p:txBody>
      </p:sp>
      <p:sp>
        <p:nvSpPr>
          <p:cNvPr id="8" name="TextBox 7">
            <a:extLst>
              <a:ext uri="{FF2B5EF4-FFF2-40B4-BE49-F238E27FC236}">
                <a16:creationId xmlns:a16="http://schemas.microsoft.com/office/drawing/2014/main" id="{1BD9B4D8-49A9-424A-C12E-43FDF5C345DC}"/>
              </a:ext>
            </a:extLst>
          </p:cNvPr>
          <p:cNvSpPr txBox="1"/>
          <p:nvPr/>
        </p:nvSpPr>
        <p:spPr>
          <a:xfrm>
            <a:off x="2323841" y="0"/>
            <a:ext cx="1252266" cy="292388"/>
          </a:xfrm>
          <a:prstGeom prst="rect">
            <a:avLst/>
          </a:prstGeom>
          <a:noFill/>
        </p:spPr>
        <p:txBody>
          <a:bodyPr wrap="none" rtlCol="0">
            <a:spAutoFit/>
          </a:bodyPr>
          <a:lstStyle/>
          <a:p>
            <a:r>
              <a:rPr lang="en-US" sz="1300">
                <a:solidFill>
                  <a:srgbClr val="E3E3E3"/>
                </a:solidFill>
              </a:rPr>
              <a:t>Preprocessing</a:t>
            </a:r>
            <a:endParaRPr lang="en-KR" sz="1300" dirty="0">
              <a:solidFill>
                <a:srgbClr val="E3E3E3"/>
              </a:solidFill>
            </a:endParaRPr>
          </a:p>
        </p:txBody>
      </p:sp>
      <p:sp>
        <p:nvSpPr>
          <p:cNvPr id="9" name="TextBox 8">
            <a:extLst>
              <a:ext uri="{FF2B5EF4-FFF2-40B4-BE49-F238E27FC236}">
                <a16:creationId xmlns:a16="http://schemas.microsoft.com/office/drawing/2014/main" id="{6662C89B-AD24-F0ED-11CA-68931C673405}"/>
              </a:ext>
            </a:extLst>
          </p:cNvPr>
          <p:cNvSpPr txBox="1"/>
          <p:nvPr/>
        </p:nvSpPr>
        <p:spPr>
          <a:xfrm>
            <a:off x="4445167" y="0"/>
            <a:ext cx="3129383" cy="292388"/>
          </a:xfrm>
          <a:prstGeom prst="rect">
            <a:avLst/>
          </a:prstGeom>
          <a:noFill/>
        </p:spPr>
        <p:txBody>
          <a:bodyPr wrap="none" rtlCol="0">
            <a:spAutoFit/>
          </a:bodyPr>
          <a:lstStyle/>
          <a:p>
            <a:r>
              <a:rPr lang="en-KR" sz="1300">
                <a:solidFill>
                  <a:srgbClr val="E3E3E3"/>
                </a:solidFill>
              </a:rPr>
              <a:t>Feature selection</a:t>
            </a:r>
            <a:r>
              <a:rPr lang="en-US" sz="1300">
                <a:solidFill>
                  <a:srgbClr val="E3E3E3"/>
                </a:solidFill>
              </a:rPr>
              <a:t> / Dimension reduction</a:t>
            </a:r>
            <a:endParaRPr lang="en-KR" sz="1300" dirty="0">
              <a:solidFill>
                <a:srgbClr val="E3E3E3"/>
              </a:solidFill>
            </a:endParaRPr>
          </a:p>
        </p:txBody>
      </p:sp>
      <p:sp>
        <p:nvSpPr>
          <p:cNvPr id="10" name="TextBox 9">
            <a:extLst>
              <a:ext uri="{FF2B5EF4-FFF2-40B4-BE49-F238E27FC236}">
                <a16:creationId xmlns:a16="http://schemas.microsoft.com/office/drawing/2014/main" id="{BC959DDC-8905-01E5-3566-782E3C31314F}"/>
              </a:ext>
            </a:extLst>
          </p:cNvPr>
          <p:cNvSpPr txBox="1"/>
          <p:nvPr/>
        </p:nvSpPr>
        <p:spPr>
          <a:xfrm>
            <a:off x="8632008" y="0"/>
            <a:ext cx="936475" cy="292388"/>
          </a:xfrm>
          <a:prstGeom prst="rect">
            <a:avLst/>
          </a:prstGeom>
          <a:noFill/>
        </p:spPr>
        <p:txBody>
          <a:bodyPr wrap="none" rtlCol="0">
            <a:spAutoFit/>
          </a:bodyPr>
          <a:lstStyle/>
          <a:p>
            <a:r>
              <a:rPr lang="en-KR" sz="1300" dirty="0">
                <a:solidFill>
                  <a:srgbClr val="E3E3E3"/>
                </a:solidFill>
              </a:rPr>
              <a:t>Clustering</a:t>
            </a:r>
          </a:p>
        </p:txBody>
      </p:sp>
      <p:sp>
        <p:nvSpPr>
          <p:cNvPr id="11" name="TextBox 10">
            <a:extLst>
              <a:ext uri="{FF2B5EF4-FFF2-40B4-BE49-F238E27FC236}">
                <a16:creationId xmlns:a16="http://schemas.microsoft.com/office/drawing/2014/main" id="{4A30B195-9E4F-797C-E866-1389550C08AF}"/>
              </a:ext>
            </a:extLst>
          </p:cNvPr>
          <p:cNvSpPr txBox="1"/>
          <p:nvPr/>
        </p:nvSpPr>
        <p:spPr>
          <a:xfrm>
            <a:off x="10625941" y="0"/>
            <a:ext cx="1069524" cy="292388"/>
          </a:xfrm>
          <a:prstGeom prst="rect">
            <a:avLst/>
          </a:prstGeom>
          <a:noFill/>
        </p:spPr>
        <p:txBody>
          <a:bodyPr wrap="none" rtlCol="0">
            <a:spAutoFit/>
          </a:bodyPr>
          <a:lstStyle/>
          <a:p>
            <a:r>
              <a:rPr lang="en-US" sz="1300" b="1"/>
              <a:t>Annotation</a:t>
            </a:r>
            <a:endParaRPr lang="en-KR" sz="1300" b="1" dirty="0"/>
          </a:p>
        </p:txBody>
      </p:sp>
      <p:cxnSp>
        <p:nvCxnSpPr>
          <p:cNvPr id="26" name="Straight Connector 17">
            <a:extLst>
              <a:ext uri="{FF2B5EF4-FFF2-40B4-BE49-F238E27FC236}">
                <a16:creationId xmlns:a16="http://schemas.microsoft.com/office/drawing/2014/main" id="{F4CBF65C-3D84-3C44-F7BA-59479C5CD000}"/>
              </a:ext>
            </a:extLst>
          </p:cNvPr>
          <p:cNvCxnSpPr>
            <a:stCxn id="7" idx="3"/>
            <a:endCxn id="8" idx="1"/>
          </p:cNvCxnSpPr>
          <p:nvPr/>
        </p:nvCxnSpPr>
        <p:spPr>
          <a:xfrm>
            <a:off x="1339276" y="146194"/>
            <a:ext cx="98456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Connector 19">
            <a:extLst>
              <a:ext uri="{FF2B5EF4-FFF2-40B4-BE49-F238E27FC236}">
                <a16:creationId xmlns:a16="http://schemas.microsoft.com/office/drawing/2014/main" id="{FC426845-DE2E-659E-74D4-1E399D68EA08}"/>
              </a:ext>
            </a:extLst>
          </p:cNvPr>
          <p:cNvCxnSpPr>
            <a:cxnSpLocks/>
            <a:stCxn id="9" idx="3"/>
            <a:endCxn id="10" idx="1"/>
          </p:cNvCxnSpPr>
          <p:nvPr/>
        </p:nvCxnSpPr>
        <p:spPr>
          <a:xfrm>
            <a:off x="7574550"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0">
            <a:extLst>
              <a:ext uri="{FF2B5EF4-FFF2-40B4-BE49-F238E27FC236}">
                <a16:creationId xmlns:a16="http://schemas.microsoft.com/office/drawing/2014/main" id="{FD6809D3-8D5E-6162-3D4F-5D5634B6BE77}"/>
              </a:ext>
            </a:extLst>
          </p:cNvPr>
          <p:cNvCxnSpPr>
            <a:cxnSpLocks/>
            <a:stCxn id="10" idx="3"/>
            <a:endCxn id="11" idx="1"/>
          </p:cNvCxnSpPr>
          <p:nvPr/>
        </p:nvCxnSpPr>
        <p:spPr>
          <a:xfrm>
            <a:off x="9568483"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2">
            <a:extLst>
              <a:ext uri="{FF2B5EF4-FFF2-40B4-BE49-F238E27FC236}">
                <a16:creationId xmlns:a16="http://schemas.microsoft.com/office/drawing/2014/main" id="{24AADC5B-4599-ADAA-171B-79420FCF3E2D}"/>
              </a:ext>
            </a:extLst>
          </p:cNvPr>
          <p:cNvCxnSpPr>
            <a:cxnSpLocks/>
            <a:stCxn id="8" idx="3"/>
            <a:endCxn id="9" idx="1"/>
          </p:cNvCxnSpPr>
          <p:nvPr/>
        </p:nvCxnSpPr>
        <p:spPr>
          <a:xfrm>
            <a:off x="3576107" y="146194"/>
            <a:ext cx="86906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12" name="그림 11" descr="텍스트이(가) 표시된 사진&#10;&#10;자동 생성된 설명">
            <a:extLst>
              <a:ext uri="{FF2B5EF4-FFF2-40B4-BE49-F238E27FC236}">
                <a16:creationId xmlns:a16="http://schemas.microsoft.com/office/drawing/2014/main" id="{45D9EAA1-B76B-4171-6909-B39DDCE224B5}"/>
              </a:ext>
            </a:extLst>
          </p:cNvPr>
          <p:cNvPicPr>
            <a:picLocks noChangeAspect="1"/>
          </p:cNvPicPr>
          <p:nvPr/>
        </p:nvPicPr>
        <p:blipFill rotWithShape="1">
          <a:blip r:embed="rId2"/>
          <a:srcRect l="2124" r="2640"/>
          <a:stretch/>
        </p:blipFill>
        <p:spPr>
          <a:xfrm>
            <a:off x="6276216" y="1747183"/>
            <a:ext cx="5648058" cy="4735218"/>
          </a:xfrm>
          <a:prstGeom prst="rect">
            <a:avLst/>
          </a:prstGeom>
        </p:spPr>
      </p:pic>
      <p:sp>
        <p:nvSpPr>
          <p:cNvPr id="13" name="Rectangle 8">
            <a:extLst>
              <a:ext uri="{FF2B5EF4-FFF2-40B4-BE49-F238E27FC236}">
                <a16:creationId xmlns:a16="http://schemas.microsoft.com/office/drawing/2014/main" id="{6252A5AE-E427-9079-B98B-6CF779DE18AF}"/>
              </a:ext>
            </a:extLst>
          </p:cNvPr>
          <p:cNvSpPr/>
          <p:nvPr/>
        </p:nvSpPr>
        <p:spPr>
          <a:xfrm>
            <a:off x="410817" y="1400400"/>
            <a:ext cx="7344511" cy="461665"/>
          </a:xfrm>
          <a:prstGeom prst="rect">
            <a:avLst/>
          </a:prstGeom>
        </p:spPr>
        <p:txBody>
          <a:bodyPr wrap="none">
            <a:spAutoFit/>
          </a:bodyPr>
          <a:lstStyle/>
          <a:p>
            <a:r>
              <a:rPr lang="en-US" altLang="ko-KR" sz="2400" b="1" dirty="0"/>
              <a:t>Visualize marker genes expression with heatmap</a:t>
            </a:r>
          </a:p>
        </p:txBody>
      </p:sp>
    </p:spTree>
    <p:extLst>
      <p:ext uri="{BB962C8B-B14F-4D97-AF65-F5344CB8AC3E}">
        <p14:creationId xmlns:p14="http://schemas.microsoft.com/office/powerpoint/2010/main" val="3608145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p:txBody>
          <a:bodyPr/>
          <a:lstStyle/>
          <a:p>
            <a:r>
              <a:rPr lang="en-KR" dirty="0"/>
              <a:t>What is R and Why R?</a:t>
            </a:r>
          </a:p>
        </p:txBody>
      </p:sp>
      <p:sp>
        <p:nvSpPr>
          <p:cNvPr id="3" name="Content Placeholder 2">
            <a:extLst>
              <a:ext uri="{FF2B5EF4-FFF2-40B4-BE49-F238E27FC236}">
                <a16:creationId xmlns:a16="http://schemas.microsoft.com/office/drawing/2014/main" id="{08C32F42-B8B1-400D-8F7C-D2995EEEF9BF}"/>
              </a:ext>
            </a:extLst>
          </p:cNvPr>
          <p:cNvSpPr>
            <a:spLocks noGrp="1"/>
          </p:cNvSpPr>
          <p:nvPr>
            <p:ph idx="1"/>
          </p:nvPr>
        </p:nvSpPr>
        <p:spPr/>
        <p:txBody>
          <a:bodyPr/>
          <a:lstStyle/>
          <a:p>
            <a:r>
              <a:rPr lang="en-US" dirty="0"/>
              <a:t>R is used widely in biological research and provides a solid platform for beginner scientific programmers. </a:t>
            </a:r>
          </a:p>
          <a:p>
            <a:r>
              <a:rPr lang="en-US" dirty="0"/>
              <a:t>Many graphing and statistical operations are built right into the language.</a:t>
            </a:r>
          </a:p>
          <a:p>
            <a:r>
              <a:rPr lang="en-US" dirty="0"/>
              <a:t>It’s free and open-source.</a:t>
            </a:r>
          </a:p>
          <a:p>
            <a:r>
              <a:rPr lang="en-US" dirty="0"/>
              <a:t>It runs on all major operating systems.</a:t>
            </a:r>
          </a:p>
          <a:p>
            <a:r>
              <a:rPr lang="en-US" dirty="0"/>
              <a:t>R is the most common statistics platform in genomics and easy to use.</a:t>
            </a:r>
          </a:p>
          <a:p>
            <a:r>
              <a:rPr lang="en-US" dirty="0"/>
              <a:t>Bioconductor uses the R statistical programming language and is open source and open development.</a:t>
            </a:r>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a:t>
            </a:fld>
            <a:endParaRPr lang="en-KR" dirty="0"/>
          </a:p>
        </p:txBody>
      </p:sp>
      <p:pic>
        <p:nvPicPr>
          <p:cNvPr id="7" name="Picture 6">
            <a:extLst>
              <a:ext uri="{FF2B5EF4-FFF2-40B4-BE49-F238E27FC236}">
                <a16:creationId xmlns:a16="http://schemas.microsoft.com/office/drawing/2014/main" id="{C77979E1-9B0F-995E-A12D-C59C74F1800F}"/>
              </a:ext>
            </a:extLst>
          </p:cNvPr>
          <p:cNvPicPr>
            <a:picLocks noChangeAspect="1"/>
          </p:cNvPicPr>
          <p:nvPr/>
        </p:nvPicPr>
        <p:blipFill>
          <a:blip r:embed="rId2"/>
          <a:stretch>
            <a:fillRect/>
          </a:stretch>
        </p:blipFill>
        <p:spPr>
          <a:xfrm>
            <a:off x="1876695" y="4951888"/>
            <a:ext cx="1261036" cy="983012"/>
          </a:xfrm>
          <a:prstGeom prst="rect">
            <a:avLst/>
          </a:prstGeom>
        </p:spPr>
      </p:pic>
      <p:pic>
        <p:nvPicPr>
          <p:cNvPr id="8" name="Picture 7">
            <a:extLst>
              <a:ext uri="{FF2B5EF4-FFF2-40B4-BE49-F238E27FC236}">
                <a16:creationId xmlns:a16="http://schemas.microsoft.com/office/drawing/2014/main" id="{D1DD3756-2058-CCD1-FD96-9F7024E5C780}"/>
              </a:ext>
            </a:extLst>
          </p:cNvPr>
          <p:cNvPicPr>
            <a:picLocks noChangeAspect="1"/>
          </p:cNvPicPr>
          <p:nvPr/>
        </p:nvPicPr>
        <p:blipFill>
          <a:blip r:embed="rId3"/>
          <a:stretch>
            <a:fillRect/>
          </a:stretch>
        </p:blipFill>
        <p:spPr>
          <a:xfrm>
            <a:off x="4005432" y="4951888"/>
            <a:ext cx="2804147" cy="979226"/>
          </a:xfrm>
          <a:prstGeom prst="rect">
            <a:avLst/>
          </a:prstGeom>
        </p:spPr>
      </p:pic>
      <p:pic>
        <p:nvPicPr>
          <p:cNvPr id="10" name="Picture 9">
            <a:extLst>
              <a:ext uri="{FF2B5EF4-FFF2-40B4-BE49-F238E27FC236}">
                <a16:creationId xmlns:a16="http://schemas.microsoft.com/office/drawing/2014/main" id="{059D2029-B50D-D8EF-9798-D7B433E85E2D}"/>
              </a:ext>
            </a:extLst>
          </p:cNvPr>
          <p:cNvPicPr>
            <a:picLocks noChangeAspect="1"/>
          </p:cNvPicPr>
          <p:nvPr/>
        </p:nvPicPr>
        <p:blipFill>
          <a:blip r:embed="rId4"/>
          <a:stretch>
            <a:fillRect/>
          </a:stretch>
        </p:blipFill>
        <p:spPr>
          <a:xfrm>
            <a:off x="7677280" y="4951888"/>
            <a:ext cx="3395703" cy="979226"/>
          </a:xfrm>
          <a:prstGeom prst="rect">
            <a:avLst/>
          </a:prstGeom>
        </p:spPr>
      </p:pic>
      <p:sp>
        <p:nvSpPr>
          <p:cNvPr id="9" name="TextBox 8">
            <a:extLst>
              <a:ext uri="{FF2B5EF4-FFF2-40B4-BE49-F238E27FC236}">
                <a16:creationId xmlns:a16="http://schemas.microsoft.com/office/drawing/2014/main" id="{A6B92442-01B6-4B27-D031-61BDA5D26BF2}"/>
              </a:ext>
            </a:extLst>
          </p:cNvPr>
          <p:cNvSpPr txBox="1"/>
          <p:nvPr/>
        </p:nvSpPr>
        <p:spPr>
          <a:xfrm>
            <a:off x="410817" y="5985904"/>
            <a:ext cx="4600940" cy="430887"/>
          </a:xfrm>
          <a:prstGeom prst="rect">
            <a:avLst/>
          </a:prstGeom>
          <a:noFill/>
        </p:spPr>
        <p:txBody>
          <a:bodyPr wrap="none" rtlCol="0">
            <a:spAutoFit/>
          </a:bodyPr>
          <a:lstStyle/>
          <a:p>
            <a:r>
              <a:rPr lang="en-US" altLang="ko-KR" sz="1100" dirty="0">
                <a:solidFill>
                  <a:schemeClr val="tx1">
                    <a:lumMod val="50000"/>
                    <a:lumOff val="50000"/>
                  </a:schemeClr>
                </a:solidFill>
              </a:rPr>
              <a:t>Modified</a:t>
            </a:r>
            <a:r>
              <a:rPr lang="ko-KR" altLang="en-US" sz="1100" dirty="0">
                <a:solidFill>
                  <a:schemeClr val="tx1">
                    <a:lumMod val="50000"/>
                    <a:lumOff val="50000"/>
                  </a:schemeClr>
                </a:solidFill>
              </a:rPr>
              <a:t> </a:t>
            </a:r>
            <a:r>
              <a:rPr lang="en-US" altLang="ko-KR" sz="1100" dirty="0">
                <a:solidFill>
                  <a:schemeClr val="tx1">
                    <a:lumMod val="50000"/>
                    <a:lumOff val="50000"/>
                  </a:schemeClr>
                </a:solidFill>
              </a:rPr>
              <a:t>from</a:t>
            </a:r>
            <a:r>
              <a:rPr lang="ko-KR" altLang="en-US" sz="1100" dirty="0">
                <a:solidFill>
                  <a:schemeClr val="tx1">
                    <a:lumMod val="50000"/>
                    <a:lumOff val="50000"/>
                  </a:schemeClr>
                </a:solidFill>
              </a:rPr>
              <a:t> </a:t>
            </a:r>
            <a:r>
              <a:rPr lang="en-US" altLang="ko-KR" sz="1100" dirty="0">
                <a:solidFill>
                  <a:schemeClr val="tx1">
                    <a:lumMod val="50000"/>
                    <a:lumOff val="50000"/>
                  </a:schemeClr>
                </a:solidFill>
              </a:rPr>
              <a:t>:</a:t>
            </a:r>
            <a:r>
              <a:rPr lang="ko-KR" altLang="en-US" sz="1100" dirty="0">
                <a:solidFill>
                  <a:schemeClr val="tx1">
                    <a:lumMod val="50000"/>
                    <a:lumOff val="50000"/>
                  </a:schemeClr>
                </a:solidFill>
              </a:rPr>
              <a:t> </a:t>
            </a:r>
            <a:r>
              <a:rPr lang="en-US" sz="1100" dirty="0">
                <a:solidFill>
                  <a:schemeClr val="tx1">
                    <a:lumMod val="50000"/>
                    <a:lumOff val="50000"/>
                  </a:schemeClr>
                </a:solidFill>
              </a:rPr>
              <a:t>https://datacarpentry.org/semester-biology/about/why-r/</a:t>
            </a:r>
          </a:p>
          <a:p>
            <a:r>
              <a:rPr lang="en-US" sz="1100" dirty="0">
                <a:solidFill>
                  <a:schemeClr val="tx1">
                    <a:lumMod val="50000"/>
                    <a:lumOff val="50000"/>
                  </a:schemeClr>
                </a:solidFill>
              </a:rPr>
              <a:t>https://</a:t>
            </a:r>
            <a:r>
              <a:rPr lang="en-US" sz="1100" dirty="0" err="1">
                <a:solidFill>
                  <a:schemeClr val="tx1">
                    <a:lumMod val="50000"/>
                    <a:lumOff val="50000"/>
                  </a:schemeClr>
                </a:solidFill>
              </a:rPr>
              <a:t>www.bioconductor.org</a:t>
            </a:r>
            <a:r>
              <a:rPr lang="en-US" sz="1100" dirty="0">
                <a:solidFill>
                  <a:schemeClr val="tx1">
                    <a:lumMod val="50000"/>
                    <a:lumOff val="50000"/>
                  </a:schemeClr>
                </a:solidFill>
              </a:rPr>
              <a:t>/</a:t>
            </a:r>
            <a:endParaRPr lang="en-KR" sz="1100" dirty="0">
              <a:solidFill>
                <a:schemeClr val="tx1">
                  <a:lumMod val="50000"/>
                  <a:lumOff val="50000"/>
                </a:schemeClr>
              </a:solidFill>
            </a:endParaRPr>
          </a:p>
        </p:txBody>
      </p:sp>
    </p:spTree>
    <p:extLst>
      <p:ext uri="{BB962C8B-B14F-4D97-AF65-F5344CB8AC3E}">
        <p14:creationId xmlns:p14="http://schemas.microsoft.com/office/powerpoint/2010/main" val="3555330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40</a:t>
            </a:fld>
            <a:endParaRPr lang="en-KR" dirty="0"/>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sz="3200"/>
              <a:t>Annotation  </a:t>
            </a:r>
            <a:endParaRPr lang="en-KR" sz="3000" dirty="0"/>
          </a:p>
        </p:txBody>
      </p:sp>
      <p:sp>
        <p:nvSpPr>
          <p:cNvPr id="7" name="직사각형 5">
            <a:extLst>
              <a:ext uri="{FF2B5EF4-FFF2-40B4-BE49-F238E27FC236}">
                <a16:creationId xmlns:a16="http://schemas.microsoft.com/office/drawing/2014/main" id="{A1EE81EA-53EF-0D23-109A-64E09AF38BAB}"/>
              </a:ext>
            </a:extLst>
          </p:cNvPr>
          <p:cNvSpPr/>
          <p:nvPr/>
        </p:nvSpPr>
        <p:spPr>
          <a:xfrm>
            <a:off x="410817" y="1857103"/>
            <a:ext cx="5489469" cy="44895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700" dirty="0" err="1">
                <a:solidFill>
                  <a:schemeClr val="tx1"/>
                </a:solidFill>
                <a:latin typeface="Courier New" panose="02070309020205020404" pitchFamily="49" charset="0"/>
                <a:cs typeface="Courier New" panose="02070309020205020404" pitchFamily="49" charset="0"/>
              </a:rPr>
              <a:t>coldata</a:t>
            </a:r>
            <a:r>
              <a:rPr lang="en-US" altLang="ko-KR" sz="1700" dirty="0">
                <a:solidFill>
                  <a:schemeClr val="tx1"/>
                </a:solidFill>
                <a:latin typeface="Courier New" panose="02070309020205020404" pitchFamily="49" charset="0"/>
                <a:cs typeface="Courier New" panose="02070309020205020404" pitchFamily="49" charset="0"/>
              </a:rPr>
              <a:t> = </a:t>
            </a:r>
            <a:r>
              <a:rPr lang="en-US" altLang="ko-KR" sz="1700" dirty="0" err="1">
                <a:solidFill>
                  <a:schemeClr val="tx1"/>
                </a:solidFill>
                <a:latin typeface="Courier New" panose="02070309020205020404" pitchFamily="49" charset="0"/>
                <a:cs typeface="Courier New" panose="02070309020205020404" pitchFamily="49" charset="0"/>
              </a:rPr>
              <a:t>colData</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melanoma.enhanced</a:t>
            </a:r>
            <a:r>
              <a:rPr lang="en-US" altLang="ko-KR" sz="1700" dirty="0">
                <a:solidFill>
                  <a:schemeClr val="tx1"/>
                </a:solidFill>
                <a:latin typeface="Courier New" panose="02070309020205020404" pitchFamily="49" charset="0"/>
                <a:cs typeface="Courier New" panose="02070309020205020404" pitchFamily="49" charset="0"/>
              </a:rPr>
              <a:t>) </a:t>
            </a:r>
          </a:p>
          <a:p>
            <a:r>
              <a:rPr lang="en-US" altLang="ko-KR" sz="1700" dirty="0" err="1">
                <a:solidFill>
                  <a:schemeClr val="tx1"/>
                </a:solidFill>
                <a:latin typeface="Courier New" panose="02070309020205020404" pitchFamily="49" charset="0"/>
                <a:cs typeface="Courier New" panose="02070309020205020404" pitchFamily="49" charset="0"/>
              </a:rPr>
              <a:t>coldata$spatial.cluster.annotation</a:t>
            </a:r>
            <a:r>
              <a:rPr lang="en-US" altLang="ko-KR" sz="1700" dirty="0">
                <a:solidFill>
                  <a:schemeClr val="tx1"/>
                </a:solidFill>
                <a:latin typeface="Courier New" panose="02070309020205020404" pitchFamily="49" charset="0"/>
                <a:cs typeface="Courier New" panose="02070309020205020404" pitchFamily="49" charset="0"/>
              </a:rPr>
              <a:t> = </a:t>
            </a:r>
            <a:r>
              <a:rPr lang="en-US" altLang="ko-KR" sz="1700" dirty="0" err="1">
                <a:solidFill>
                  <a:schemeClr val="tx1"/>
                </a:solidFill>
                <a:latin typeface="Courier New" panose="02070309020205020404" pitchFamily="49" charset="0"/>
                <a:cs typeface="Courier New" panose="02070309020205020404" pitchFamily="49" charset="0"/>
              </a:rPr>
              <a:t>ifelse</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coldata$spatial.cluster</a:t>
            </a:r>
            <a:r>
              <a:rPr lang="en-US" altLang="ko-KR" sz="1700" dirty="0">
                <a:solidFill>
                  <a:schemeClr val="tx1"/>
                </a:solidFill>
                <a:latin typeface="Courier New" panose="02070309020205020404" pitchFamily="49" charset="0"/>
                <a:cs typeface="Courier New" panose="02070309020205020404" pitchFamily="49" charset="0"/>
              </a:rPr>
              <a:t> == 1, 'Macrophage',</a:t>
            </a:r>
            <a:r>
              <a:rPr lang="en-US" altLang="ko-KR" sz="1700" dirty="0" err="1">
                <a:solidFill>
                  <a:schemeClr val="tx1"/>
                </a:solidFill>
                <a:latin typeface="Courier New" panose="02070309020205020404" pitchFamily="49" charset="0"/>
                <a:cs typeface="Courier New" panose="02070309020205020404" pitchFamily="49" charset="0"/>
              </a:rPr>
              <a:t>ifelse</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coldata$spatial.cluster</a:t>
            </a:r>
            <a:r>
              <a:rPr lang="en-US" altLang="ko-KR" sz="1700" dirty="0">
                <a:solidFill>
                  <a:schemeClr val="tx1"/>
                </a:solidFill>
                <a:latin typeface="Courier New" panose="02070309020205020404" pitchFamily="49" charset="0"/>
                <a:cs typeface="Courier New" panose="02070309020205020404" pitchFamily="49" charset="0"/>
              </a:rPr>
              <a:t> == 2,'Fibroblasts',ifelse(</a:t>
            </a:r>
            <a:r>
              <a:rPr lang="en-US" altLang="ko-KR" sz="1700" dirty="0" err="1">
                <a:solidFill>
                  <a:schemeClr val="tx1"/>
                </a:solidFill>
                <a:latin typeface="Courier New" panose="02070309020205020404" pitchFamily="49" charset="0"/>
                <a:cs typeface="Courier New" panose="02070309020205020404" pitchFamily="49" charset="0"/>
              </a:rPr>
              <a:t>coldata$spatial.cluster</a:t>
            </a:r>
            <a:r>
              <a:rPr lang="en-US" altLang="ko-KR" sz="1700" dirty="0">
                <a:solidFill>
                  <a:schemeClr val="tx1"/>
                </a:solidFill>
                <a:latin typeface="Courier New" panose="02070309020205020404" pitchFamily="49" charset="0"/>
                <a:cs typeface="Courier New" panose="02070309020205020404" pitchFamily="49" charset="0"/>
              </a:rPr>
              <a:t> == 3, '</a:t>
            </a:r>
            <a:r>
              <a:rPr lang="en-US" altLang="ko-KR" sz="1700" dirty="0" err="1">
                <a:solidFill>
                  <a:schemeClr val="tx1"/>
                </a:solidFill>
                <a:latin typeface="Courier New" panose="02070309020205020404" pitchFamily="49" charset="0"/>
                <a:cs typeface="Courier New" panose="02070309020205020404" pitchFamily="49" charset="0"/>
              </a:rPr>
              <a:t>Tumor','B</a:t>
            </a:r>
            <a:r>
              <a:rPr lang="en-US" altLang="ko-KR" sz="1700" dirty="0">
                <a:solidFill>
                  <a:schemeClr val="tx1"/>
                </a:solidFill>
                <a:latin typeface="Courier New" panose="02070309020205020404" pitchFamily="49" charset="0"/>
                <a:cs typeface="Courier New" panose="02070309020205020404" pitchFamily="49" charset="0"/>
              </a:rPr>
              <a:t> cell’)))</a:t>
            </a:r>
          </a:p>
          <a:p>
            <a:endParaRPr lang="en-US" altLang="ko-KR" sz="500" dirty="0">
              <a:solidFill>
                <a:schemeClr val="tx1"/>
              </a:solidFill>
              <a:latin typeface="Courier New" panose="02070309020205020404" pitchFamily="49" charset="0"/>
              <a:cs typeface="Courier New" panose="02070309020205020404" pitchFamily="49" charset="0"/>
            </a:endParaRPr>
          </a:p>
          <a:p>
            <a:r>
              <a:rPr lang="en-US" altLang="ko-KR" sz="1700" dirty="0" err="1">
                <a:solidFill>
                  <a:schemeClr val="tx1"/>
                </a:solidFill>
                <a:latin typeface="Courier New" panose="02070309020205020404" pitchFamily="49" charset="0"/>
                <a:cs typeface="Courier New" panose="02070309020205020404" pitchFamily="49" charset="0"/>
              </a:rPr>
              <a:t>colData</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melanoma.enhanced</a:t>
            </a:r>
            <a:r>
              <a:rPr lang="en-US" altLang="ko-KR" sz="1700" dirty="0">
                <a:solidFill>
                  <a:schemeClr val="tx1"/>
                </a:solidFill>
                <a:latin typeface="Courier New" panose="02070309020205020404" pitchFamily="49" charset="0"/>
                <a:cs typeface="Courier New" panose="02070309020205020404" pitchFamily="49" charset="0"/>
              </a:rPr>
              <a:t>)= </a:t>
            </a:r>
            <a:r>
              <a:rPr lang="en-US" altLang="ko-KR" sz="1700" dirty="0" err="1">
                <a:solidFill>
                  <a:schemeClr val="tx1"/>
                </a:solidFill>
                <a:latin typeface="Courier New" panose="02070309020205020404" pitchFamily="49" charset="0"/>
                <a:cs typeface="Courier New" panose="02070309020205020404" pitchFamily="49" charset="0"/>
              </a:rPr>
              <a:t>coldata</a:t>
            </a:r>
            <a:endParaRPr lang="en-US" altLang="ko-KR" sz="1700" dirty="0">
              <a:solidFill>
                <a:schemeClr val="tx1"/>
              </a:solidFill>
              <a:latin typeface="Courier New" panose="02070309020205020404" pitchFamily="49" charset="0"/>
              <a:cs typeface="Courier New" panose="02070309020205020404" pitchFamily="49" charset="0"/>
            </a:endParaRPr>
          </a:p>
          <a:p>
            <a:endParaRPr lang="en-US" altLang="ko-KR" sz="500" dirty="0">
              <a:solidFill>
                <a:schemeClr val="tx1"/>
              </a:solidFill>
              <a:latin typeface="Courier New" panose="02070309020205020404" pitchFamily="49" charset="0"/>
              <a:cs typeface="Courier New" panose="02070309020205020404" pitchFamily="49" charset="0"/>
            </a:endParaRPr>
          </a:p>
          <a:p>
            <a:r>
              <a:rPr lang="en-US" altLang="ko-KR" sz="1700" dirty="0" err="1">
                <a:solidFill>
                  <a:schemeClr val="tx1"/>
                </a:solidFill>
                <a:latin typeface="Courier New" panose="02070309020205020404" pitchFamily="49" charset="0"/>
                <a:cs typeface="Courier New" panose="02070309020205020404" pitchFamily="49" charset="0"/>
              </a:rPr>
              <a:t>clusterPlot</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melanoma.enhanced</a:t>
            </a:r>
            <a:r>
              <a:rPr lang="en-US" altLang="ko-KR" sz="1700" dirty="0">
                <a:solidFill>
                  <a:schemeClr val="tx1"/>
                </a:solidFill>
                <a:latin typeface="Courier New" panose="02070309020205020404" pitchFamily="49" charset="0"/>
                <a:cs typeface="Courier New" panose="02070309020205020404" pitchFamily="49" charset="0"/>
              </a:rPr>
              <a:t>, 	palette=palette, </a:t>
            </a:r>
          </a:p>
          <a:p>
            <a:r>
              <a:rPr lang="en-US" altLang="ko-KR" sz="1700" dirty="0">
                <a:solidFill>
                  <a:schemeClr val="tx1"/>
                </a:solidFill>
                <a:latin typeface="Courier New" panose="02070309020205020404" pitchFamily="49" charset="0"/>
                <a:cs typeface="Courier New" panose="02070309020205020404" pitchFamily="49" charset="0"/>
              </a:rPr>
              <a:t>	color="black", size=0.1,</a:t>
            </a:r>
          </a:p>
          <a:p>
            <a:r>
              <a:rPr lang="en-US" altLang="ko-KR" sz="1700" dirty="0">
                <a:solidFill>
                  <a:schemeClr val="tx1"/>
                </a:solidFill>
                <a:latin typeface="Courier New" panose="02070309020205020404" pitchFamily="49" charset="0"/>
                <a:cs typeface="Courier New" panose="02070309020205020404" pitchFamily="49" charset="0"/>
              </a:rPr>
              <a:t>	label = 	"</a:t>
            </a:r>
            <a:r>
              <a:rPr lang="en-US" altLang="ko-KR" sz="1700" dirty="0" err="1">
                <a:solidFill>
                  <a:schemeClr val="tx1"/>
                </a:solidFill>
                <a:latin typeface="Courier New" panose="02070309020205020404" pitchFamily="49" charset="0"/>
                <a:cs typeface="Courier New" panose="02070309020205020404" pitchFamily="49" charset="0"/>
              </a:rPr>
              <a:t>spatial.cluster.annotation</a:t>
            </a:r>
            <a:r>
              <a:rPr lang="en-US" altLang="ko-KR" sz="1700" dirty="0">
                <a:solidFill>
                  <a:schemeClr val="tx1"/>
                </a:solidFill>
                <a:latin typeface="Courier New" panose="02070309020205020404" pitchFamily="49" charset="0"/>
                <a:cs typeface="Courier New" panose="02070309020205020404" pitchFamily="49" charset="0"/>
              </a:rPr>
              <a:t>") +</a:t>
            </a:r>
          </a:p>
          <a:p>
            <a:r>
              <a:rPr lang="en-US" altLang="ko-KR" sz="1700" dirty="0">
                <a:solidFill>
                  <a:schemeClr val="tx1"/>
                </a:solidFill>
                <a:latin typeface="Courier New" panose="02070309020205020404" pitchFamily="49" charset="0"/>
                <a:cs typeface="Courier New" panose="02070309020205020404" pitchFamily="49" charset="0"/>
              </a:rPr>
              <a:t>       labs(title="Annotation")</a:t>
            </a:r>
          </a:p>
          <a:p>
            <a:r>
              <a:rPr lang="en-US" altLang="ko-KR" sz="1700" dirty="0" err="1">
                <a:solidFill>
                  <a:schemeClr val="tx1"/>
                </a:solidFill>
                <a:latin typeface="Courier New" panose="02070309020205020404" pitchFamily="49" charset="0"/>
                <a:cs typeface="Courier New" panose="02070309020205020404" pitchFamily="49" charset="0"/>
              </a:rPr>
              <a:t>saveRDS</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melanoma.enhanced</a:t>
            </a:r>
            <a:r>
              <a:rPr lang="en-US" altLang="ko-KR" sz="1700" dirty="0">
                <a:solidFill>
                  <a:schemeClr val="tx1"/>
                </a:solidFill>
                <a:latin typeface="Courier New" panose="02070309020205020404" pitchFamily="49" charset="0"/>
                <a:cs typeface="Courier New" panose="02070309020205020404" pitchFamily="49" charset="0"/>
              </a:rPr>
              <a:t>,</a:t>
            </a:r>
          </a:p>
          <a:p>
            <a:r>
              <a:rPr lang="en-US" altLang="ko-KR" sz="1700" dirty="0">
                <a:solidFill>
                  <a:schemeClr val="tx1"/>
                </a:solidFill>
                <a:latin typeface="Courier New" panose="02070309020205020404" pitchFamily="49" charset="0"/>
                <a:cs typeface="Courier New" panose="02070309020205020404" pitchFamily="49" charset="0"/>
              </a:rPr>
              <a:t>	'</a:t>
            </a:r>
            <a:r>
              <a:rPr lang="en-US" altLang="ko-KR" sz="1700" dirty="0" err="1">
                <a:solidFill>
                  <a:schemeClr val="tx1"/>
                </a:solidFill>
                <a:latin typeface="Courier New" panose="02070309020205020404" pitchFamily="49" charset="0"/>
                <a:cs typeface="Courier New" panose="02070309020205020404" pitchFamily="49" charset="0"/>
              </a:rPr>
              <a:t>melanoma_enhanced.rds</a:t>
            </a:r>
            <a:r>
              <a:rPr lang="en-US" altLang="ko-KR" sz="1700" dirty="0">
                <a:solidFill>
                  <a:schemeClr val="tx1"/>
                </a:solidFill>
                <a:latin typeface="Courier New" panose="02070309020205020404" pitchFamily="49" charset="0"/>
                <a:cs typeface="Courier New" panose="02070309020205020404" pitchFamily="49" charset="0"/>
              </a:rPr>
              <a:t>')</a:t>
            </a:r>
          </a:p>
        </p:txBody>
      </p:sp>
      <p:sp>
        <p:nvSpPr>
          <p:cNvPr id="8" name="TextBox 7">
            <a:extLst>
              <a:ext uri="{FF2B5EF4-FFF2-40B4-BE49-F238E27FC236}">
                <a16:creationId xmlns:a16="http://schemas.microsoft.com/office/drawing/2014/main" id="{324ABBD9-65BB-63E9-D1AD-4330802023C5}"/>
              </a:ext>
            </a:extLst>
          </p:cNvPr>
          <p:cNvSpPr txBox="1"/>
          <p:nvPr/>
        </p:nvSpPr>
        <p:spPr>
          <a:xfrm>
            <a:off x="410817" y="0"/>
            <a:ext cx="928459" cy="292388"/>
          </a:xfrm>
          <a:prstGeom prst="rect">
            <a:avLst/>
          </a:prstGeom>
          <a:noFill/>
        </p:spPr>
        <p:txBody>
          <a:bodyPr wrap="none" rtlCol="0">
            <a:spAutoFit/>
          </a:bodyPr>
          <a:lstStyle/>
          <a:p>
            <a:r>
              <a:rPr lang="en-KR" sz="1300" dirty="0">
                <a:solidFill>
                  <a:srgbClr val="E3E3E3"/>
                </a:solidFill>
              </a:rPr>
              <a:t>Load data</a:t>
            </a:r>
          </a:p>
        </p:txBody>
      </p:sp>
      <p:sp>
        <p:nvSpPr>
          <p:cNvPr id="9" name="TextBox 8">
            <a:extLst>
              <a:ext uri="{FF2B5EF4-FFF2-40B4-BE49-F238E27FC236}">
                <a16:creationId xmlns:a16="http://schemas.microsoft.com/office/drawing/2014/main" id="{AE557F57-0CEB-4863-4680-426AE1139798}"/>
              </a:ext>
            </a:extLst>
          </p:cNvPr>
          <p:cNvSpPr txBox="1"/>
          <p:nvPr/>
        </p:nvSpPr>
        <p:spPr>
          <a:xfrm>
            <a:off x="2323841" y="0"/>
            <a:ext cx="1252266" cy="292388"/>
          </a:xfrm>
          <a:prstGeom prst="rect">
            <a:avLst/>
          </a:prstGeom>
          <a:noFill/>
        </p:spPr>
        <p:txBody>
          <a:bodyPr wrap="none" rtlCol="0">
            <a:spAutoFit/>
          </a:bodyPr>
          <a:lstStyle/>
          <a:p>
            <a:r>
              <a:rPr lang="en-US" sz="1300">
                <a:solidFill>
                  <a:srgbClr val="E3E3E3"/>
                </a:solidFill>
              </a:rPr>
              <a:t>Preprocessing</a:t>
            </a:r>
            <a:endParaRPr lang="en-KR" sz="1300" dirty="0">
              <a:solidFill>
                <a:srgbClr val="E3E3E3"/>
              </a:solidFill>
            </a:endParaRPr>
          </a:p>
        </p:txBody>
      </p:sp>
      <p:sp>
        <p:nvSpPr>
          <p:cNvPr id="10" name="TextBox 9">
            <a:extLst>
              <a:ext uri="{FF2B5EF4-FFF2-40B4-BE49-F238E27FC236}">
                <a16:creationId xmlns:a16="http://schemas.microsoft.com/office/drawing/2014/main" id="{F1E33BA9-3D73-A2C7-C2C1-E7A9F699E36E}"/>
              </a:ext>
            </a:extLst>
          </p:cNvPr>
          <p:cNvSpPr txBox="1"/>
          <p:nvPr/>
        </p:nvSpPr>
        <p:spPr>
          <a:xfrm>
            <a:off x="4445167" y="0"/>
            <a:ext cx="3129383" cy="292388"/>
          </a:xfrm>
          <a:prstGeom prst="rect">
            <a:avLst/>
          </a:prstGeom>
          <a:noFill/>
        </p:spPr>
        <p:txBody>
          <a:bodyPr wrap="none" rtlCol="0">
            <a:spAutoFit/>
          </a:bodyPr>
          <a:lstStyle/>
          <a:p>
            <a:r>
              <a:rPr lang="en-KR" sz="1300">
                <a:solidFill>
                  <a:srgbClr val="E3E3E3"/>
                </a:solidFill>
              </a:rPr>
              <a:t>Feature selection</a:t>
            </a:r>
            <a:r>
              <a:rPr lang="en-US" sz="1300">
                <a:solidFill>
                  <a:srgbClr val="E3E3E3"/>
                </a:solidFill>
              </a:rPr>
              <a:t> / Dimension reduction</a:t>
            </a:r>
            <a:endParaRPr lang="en-KR" sz="1300" dirty="0">
              <a:solidFill>
                <a:srgbClr val="E3E3E3"/>
              </a:solidFill>
            </a:endParaRPr>
          </a:p>
        </p:txBody>
      </p:sp>
      <p:sp>
        <p:nvSpPr>
          <p:cNvPr id="11" name="TextBox 10">
            <a:extLst>
              <a:ext uri="{FF2B5EF4-FFF2-40B4-BE49-F238E27FC236}">
                <a16:creationId xmlns:a16="http://schemas.microsoft.com/office/drawing/2014/main" id="{4C285F06-18E0-CD9E-62F6-9148C346435D}"/>
              </a:ext>
            </a:extLst>
          </p:cNvPr>
          <p:cNvSpPr txBox="1"/>
          <p:nvPr/>
        </p:nvSpPr>
        <p:spPr>
          <a:xfrm>
            <a:off x="8632008" y="0"/>
            <a:ext cx="936475" cy="292388"/>
          </a:xfrm>
          <a:prstGeom prst="rect">
            <a:avLst/>
          </a:prstGeom>
          <a:noFill/>
        </p:spPr>
        <p:txBody>
          <a:bodyPr wrap="none" rtlCol="0">
            <a:spAutoFit/>
          </a:bodyPr>
          <a:lstStyle/>
          <a:p>
            <a:r>
              <a:rPr lang="en-KR" sz="1300" dirty="0">
                <a:solidFill>
                  <a:srgbClr val="E3E3E3"/>
                </a:solidFill>
              </a:rPr>
              <a:t>Clustering</a:t>
            </a:r>
          </a:p>
        </p:txBody>
      </p:sp>
      <p:sp>
        <p:nvSpPr>
          <p:cNvPr id="26" name="TextBox 25">
            <a:extLst>
              <a:ext uri="{FF2B5EF4-FFF2-40B4-BE49-F238E27FC236}">
                <a16:creationId xmlns:a16="http://schemas.microsoft.com/office/drawing/2014/main" id="{C972F40E-B478-0A3A-1207-4E6344F4B2AA}"/>
              </a:ext>
            </a:extLst>
          </p:cNvPr>
          <p:cNvSpPr txBox="1"/>
          <p:nvPr/>
        </p:nvSpPr>
        <p:spPr>
          <a:xfrm>
            <a:off x="10625941" y="0"/>
            <a:ext cx="1069524" cy="292388"/>
          </a:xfrm>
          <a:prstGeom prst="rect">
            <a:avLst/>
          </a:prstGeom>
          <a:noFill/>
        </p:spPr>
        <p:txBody>
          <a:bodyPr wrap="none" rtlCol="0">
            <a:spAutoFit/>
          </a:bodyPr>
          <a:lstStyle/>
          <a:p>
            <a:r>
              <a:rPr lang="en-US" sz="1300" b="1"/>
              <a:t>Annotation</a:t>
            </a:r>
            <a:endParaRPr lang="en-KR" sz="1300" b="1" dirty="0"/>
          </a:p>
        </p:txBody>
      </p:sp>
      <p:cxnSp>
        <p:nvCxnSpPr>
          <p:cNvPr id="27" name="Straight Connector 17">
            <a:extLst>
              <a:ext uri="{FF2B5EF4-FFF2-40B4-BE49-F238E27FC236}">
                <a16:creationId xmlns:a16="http://schemas.microsoft.com/office/drawing/2014/main" id="{F27E6871-55F3-B30A-E0CB-2B88430FC561}"/>
              </a:ext>
            </a:extLst>
          </p:cNvPr>
          <p:cNvCxnSpPr>
            <a:stCxn id="8" idx="3"/>
            <a:endCxn id="9" idx="1"/>
          </p:cNvCxnSpPr>
          <p:nvPr/>
        </p:nvCxnSpPr>
        <p:spPr>
          <a:xfrm>
            <a:off x="1339276" y="146194"/>
            <a:ext cx="98456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19">
            <a:extLst>
              <a:ext uri="{FF2B5EF4-FFF2-40B4-BE49-F238E27FC236}">
                <a16:creationId xmlns:a16="http://schemas.microsoft.com/office/drawing/2014/main" id="{DD693CEA-1A1A-72BA-749F-EFA22E02ECE6}"/>
              </a:ext>
            </a:extLst>
          </p:cNvPr>
          <p:cNvCxnSpPr>
            <a:cxnSpLocks/>
            <a:stCxn id="10" idx="3"/>
            <a:endCxn id="11" idx="1"/>
          </p:cNvCxnSpPr>
          <p:nvPr/>
        </p:nvCxnSpPr>
        <p:spPr>
          <a:xfrm>
            <a:off x="7574550"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0">
            <a:extLst>
              <a:ext uri="{FF2B5EF4-FFF2-40B4-BE49-F238E27FC236}">
                <a16:creationId xmlns:a16="http://schemas.microsoft.com/office/drawing/2014/main" id="{0E975209-B149-ED4A-2E10-1898D974CDAF}"/>
              </a:ext>
            </a:extLst>
          </p:cNvPr>
          <p:cNvCxnSpPr>
            <a:cxnSpLocks/>
            <a:stCxn id="11" idx="3"/>
            <a:endCxn id="26" idx="1"/>
          </p:cNvCxnSpPr>
          <p:nvPr/>
        </p:nvCxnSpPr>
        <p:spPr>
          <a:xfrm>
            <a:off x="9568483"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2">
            <a:extLst>
              <a:ext uri="{FF2B5EF4-FFF2-40B4-BE49-F238E27FC236}">
                <a16:creationId xmlns:a16="http://schemas.microsoft.com/office/drawing/2014/main" id="{26C43917-D2CA-8922-243F-B05256D75430}"/>
              </a:ext>
            </a:extLst>
          </p:cNvPr>
          <p:cNvCxnSpPr>
            <a:cxnSpLocks/>
            <a:stCxn id="9" idx="3"/>
            <a:endCxn id="10" idx="1"/>
          </p:cNvCxnSpPr>
          <p:nvPr/>
        </p:nvCxnSpPr>
        <p:spPr>
          <a:xfrm>
            <a:off x="3576107" y="146194"/>
            <a:ext cx="86906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3" name="그림 2">
            <a:extLst>
              <a:ext uri="{FF2B5EF4-FFF2-40B4-BE49-F238E27FC236}">
                <a16:creationId xmlns:a16="http://schemas.microsoft.com/office/drawing/2014/main" id="{627A9951-633C-F308-1FCA-B9011776E2AF}"/>
              </a:ext>
            </a:extLst>
          </p:cNvPr>
          <p:cNvPicPr>
            <a:picLocks noChangeAspect="1"/>
          </p:cNvPicPr>
          <p:nvPr/>
        </p:nvPicPr>
        <p:blipFill>
          <a:blip r:embed="rId2"/>
          <a:stretch>
            <a:fillRect/>
          </a:stretch>
        </p:blipFill>
        <p:spPr>
          <a:xfrm>
            <a:off x="6120000" y="1497600"/>
            <a:ext cx="5771294" cy="4608000"/>
          </a:xfrm>
          <a:prstGeom prst="rect">
            <a:avLst/>
          </a:prstGeom>
        </p:spPr>
      </p:pic>
      <p:sp>
        <p:nvSpPr>
          <p:cNvPr id="12" name="Rectangle 8">
            <a:extLst>
              <a:ext uri="{FF2B5EF4-FFF2-40B4-BE49-F238E27FC236}">
                <a16:creationId xmlns:a16="http://schemas.microsoft.com/office/drawing/2014/main" id="{BD8AF8A1-868A-745F-B940-9778288A4E2A}"/>
              </a:ext>
            </a:extLst>
          </p:cNvPr>
          <p:cNvSpPr/>
          <p:nvPr/>
        </p:nvSpPr>
        <p:spPr>
          <a:xfrm>
            <a:off x="410817" y="1400400"/>
            <a:ext cx="5243743" cy="461665"/>
          </a:xfrm>
          <a:prstGeom prst="rect">
            <a:avLst/>
          </a:prstGeom>
        </p:spPr>
        <p:txBody>
          <a:bodyPr wrap="none">
            <a:spAutoFit/>
          </a:bodyPr>
          <a:lstStyle/>
          <a:p>
            <a:r>
              <a:rPr lang="en-US" altLang="ko-KR" sz="2400" b="1" dirty="0"/>
              <a:t>Annotate spots for </a:t>
            </a:r>
            <a:r>
              <a:rPr lang="en-US" altLang="ko-KR" sz="2400" b="1" dirty="0" err="1"/>
              <a:t>enhaced</a:t>
            </a:r>
            <a:r>
              <a:rPr lang="en-US" altLang="ko-KR" sz="2400" b="1" dirty="0"/>
              <a:t> object</a:t>
            </a:r>
          </a:p>
        </p:txBody>
      </p:sp>
    </p:spTree>
    <p:extLst>
      <p:ext uri="{BB962C8B-B14F-4D97-AF65-F5344CB8AC3E}">
        <p14:creationId xmlns:p14="http://schemas.microsoft.com/office/powerpoint/2010/main" val="40804323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41</a:t>
            </a:fld>
            <a:endParaRPr lang="en-KR" dirty="0"/>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sz="3200"/>
              <a:t>Annotation</a:t>
            </a:r>
            <a:endParaRPr lang="en-KR" sz="3000" dirty="0"/>
          </a:p>
        </p:txBody>
      </p:sp>
      <p:sp>
        <p:nvSpPr>
          <p:cNvPr id="8" name="TextBox 7">
            <a:extLst>
              <a:ext uri="{FF2B5EF4-FFF2-40B4-BE49-F238E27FC236}">
                <a16:creationId xmlns:a16="http://schemas.microsoft.com/office/drawing/2014/main" id="{324ABBD9-65BB-63E9-D1AD-4330802023C5}"/>
              </a:ext>
            </a:extLst>
          </p:cNvPr>
          <p:cNvSpPr txBox="1"/>
          <p:nvPr/>
        </p:nvSpPr>
        <p:spPr>
          <a:xfrm>
            <a:off x="410817" y="0"/>
            <a:ext cx="928459" cy="292388"/>
          </a:xfrm>
          <a:prstGeom prst="rect">
            <a:avLst/>
          </a:prstGeom>
          <a:noFill/>
        </p:spPr>
        <p:txBody>
          <a:bodyPr wrap="none" rtlCol="0">
            <a:spAutoFit/>
          </a:bodyPr>
          <a:lstStyle/>
          <a:p>
            <a:r>
              <a:rPr lang="en-KR" sz="1300" dirty="0">
                <a:solidFill>
                  <a:srgbClr val="E3E3E3"/>
                </a:solidFill>
              </a:rPr>
              <a:t>Load data</a:t>
            </a:r>
          </a:p>
        </p:txBody>
      </p:sp>
      <p:sp>
        <p:nvSpPr>
          <p:cNvPr id="9" name="TextBox 8">
            <a:extLst>
              <a:ext uri="{FF2B5EF4-FFF2-40B4-BE49-F238E27FC236}">
                <a16:creationId xmlns:a16="http://schemas.microsoft.com/office/drawing/2014/main" id="{AE557F57-0CEB-4863-4680-426AE1139798}"/>
              </a:ext>
            </a:extLst>
          </p:cNvPr>
          <p:cNvSpPr txBox="1"/>
          <p:nvPr/>
        </p:nvSpPr>
        <p:spPr>
          <a:xfrm>
            <a:off x="2323841" y="0"/>
            <a:ext cx="1252266" cy="292388"/>
          </a:xfrm>
          <a:prstGeom prst="rect">
            <a:avLst/>
          </a:prstGeom>
          <a:noFill/>
        </p:spPr>
        <p:txBody>
          <a:bodyPr wrap="none" rtlCol="0">
            <a:spAutoFit/>
          </a:bodyPr>
          <a:lstStyle/>
          <a:p>
            <a:r>
              <a:rPr lang="en-US" sz="1300">
                <a:solidFill>
                  <a:srgbClr val="E3E3E3"/>
                </a:solidFill>
              </a:rPr>
              <a:t>Preprocessing</a:t>
            </a:r>
            <a:endParaRPr lang="en-KR" sz="1300" dirty="0">
              <a:solidFill>
                <a:srgbClr val="E3E3E3"/>
              </a:solidFill>
            </a:endParaRPr>
          </a:p>
        </p:txBody>
      </p:sp>
      <p:sp>
        <p:nvSpPr>
          <p:cNvPr id="10" name="TextBox 9">
            <a:extLst>
              <a:ext uri="{FF2B5EF4-FFF2-40B4-BE49-F238E27FC236}">
                <a16:creationId xmlns:a16="http://schemas.microsoft.com/office/drawing/2014/main" id="{F1E33BA9-3D73-A2C7-C2C1-E7A9F699E36E}"/>
              </a:ext>
            </a:extLst>
          </p:cNvPr>
          <p:cNvSpPr txBox="1"/>
          <p:nvPr/>
        </p:nvSpPr>
        <p:spPr>
          <a:xfrm>
            <a:off x="4445167" y="0"/>
            <a:ext cx="3129383" cy="292388"/>
          </a:xfrm>
          <a:prstGeom prst="rect">
            <a:avLst/>
          </a:prstGeom>
          <a:noFill/>
        </p:spPr>
        <p:txBody>
          <a:bodyPr wrap="none" rtlCol="0">
            <a:spAutoFit/>
          </a:bodyPr>
          <a:lstStyle/>
          <a:p>
            <a:r>
              <a:rPr lang="en-KR" sz="1300">
                <a:solidFill>
                  <a:srgbClr val="E3E3E3"/>
                </a:solidFill>
              </a:rPr>
              <a:t>Feature selection</a:t>
            </a:r>
            <a:r>
              <a:rPr lang="en-US" sz="1300">
                <a:solidFill>
                  <a:srgbClr val="E3E3E3"/>
                </a:solidFill>
              </a:rPr>
              <a:t> / Dimension reduction</a:t>
            </a:r>
            <a:endParaRPr lang="en-KR" sz="1300" dirty="0">
              <a:solidFill>
                <a:srgbClr val="E3E3E3"/>
              </a:solidFill>
            </a:endParaRPr>
          </a:p>
        </p:txBody>
      </p:sp>
      <p:sp>
        <p:nvSpPr>
          <p:cNvPr id="11" name="TextBox 10">
            <a:extLst>
              <a:ext uri="{FF2B5EF4-FFF2-40B4-BE49-F238E27FC236}">
                <a16:creationId xmlns:a16="http://schemas.microsoft.com/office/drawing/2014/main" id="{4C285F06-18E0-CD9E-62F6-9148C346435D}"/>
              </a:ext>
            </a:extLst>
          </p:cNvPr>
          <p:cNvSpPr txBox="1"/>
          <p:nvPr/>
        </p:nvSpPr>
        <p:spPr>
          <a:xfrm>
            <a:off x="8632008" y="0"/>
            <a:ext cx="936475" cy="292388"/>
          </a:xfrm>
          <a:prstGeom prst="rect">
            <a:avLst/>
          </a:prstGeom>
          <a:noFill/>
        </p:spPr>
        <p:txBody>
          <a:bodyPr wrap="none" rtlCol="0">
            <a:spAutoFit/>
          </a:bodyPr>
          <a:lstStyle/>
          <a:p>
            <a:r>
              <a:rPr lang="en-KR" sz="1300" dirty="0">
                <a:solidFill>
                  <a:srgbClr val="E3E3E3"/>
                </a:solidFill>
              </a:rPr>
              <a:t>Clustering</a:t>
            </a:r>
          </a:p>
        </p:txBody>
      </p:sp>
      <p:sp>
        <p:nvSpPr>
          <p:cNvPr id="26" name="TextBox 25">
            <a:extLst>
              <a:ext uri="{FF2B5EF4-FFF2-40B4-BE49-F238E27FC236}">
                <a16:creationId xmlns:a16="http://schemas.microsoft.com/office/drawing/2014/main" id="{C972F40E-B478-0A3A-1207-4E6344F4B2AA}"/>
              </a:ext>
            </a:extLst>
          </p:cNvPr>
          <p:cNvSpPr txBox="1"/>
          <p:nvPr/>
        </p:nvSpPr>
        <p:spPr>
          <a:xfrm>
            <a:off x="10625941" y="0"/>
            <a:ext cx="1069524" cy="292388"/>
          </a:xfrm>
          <a:prstGeom prst="rect">
            <a:avLst/>
          </a:prstGeom>
          <a:noFill/>
        </p:spPr>
        <p:txBody>
          <a:bodyPr wrap="none" rtlCol="0">
            <a:spAutoFit/>
          </a:bodyPr>
          <a:lstStyle/>
          <a:p>
            <a:r>
              <a:rPr lang="en-US" sz="1300" b="1"/>
              <a:t>Annotation</a:t>
            </a:r>
            <a:endParaRPr lang="en-KR" sz="1300" b="1" dirty="0"/>
          </a:p>
        </p:txBody>
      </p:sp>
      <p:cxnSp>
        <p:nvCxnSpPr>
          <p:cNvPr id="27" name="Straight Connector 17">
            <a:extLst>
              <a:ext uri="{FF2B5EF4-FFF2-40B4-BE49-F238E27FC236}">
                <a16:creationId xmlns:a16="http://schemas.microsoft.com/office/drawing/2014/main" id="{F27E6871-55F3-B30A-E0CB-2B88430FC561}"/>
              </a:ext>
            </a:extLst>
          </p:cNvPr>
          <p:cNvCxnSpPr>
            <a:stCxn id="8" idx="3"/>
            <a:endCxn id="9" idx="1"/>
          </p:cNvCxnSpPr>
          <p:nvPr/>
        </p:nvCxnSpPr>
        <p:spPr>
          <a:xfrm>
            <a:off x="1339276" y="146194"/>
            <a:ext cx="98456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19">
            <a:extLst>
              <a:ext uri="{FF2B5EF4-FFF2-40B4-BE49-F238E27FC236}">
                <a16:creationId xmlns:a16="http://schemas.microsoft.com/office/drawing/2014/main" id="{DD693CEA-1A1A-72BA-749F-EFA22E02ECE6}"/>
              </a:ext>
            </a:extLst>
          </p:cNvPr>
          <p:cNvCxnSpPr>
            <a:cxnSpLocks/>
            <a:stCxn id="10" idx="3"/>
            <a:endCxn id="11" idx="1"/>
          </p:cNvCxnSpPr>
          <p:nvPr/>
        </p:nvCxnSpPr>
        <p:spPr>
          <a:xfrm>
            <a:off x="7574550"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0">
            <a:extLst>
              <a:ext uri="{FF2B5EF4-FFF2-40B4-BE49-F238E27FC236}">
                <a16:creationId xmlns:a16="http://schemas.microsoft.com/office/drawing/2014/main" id="{0E975209-B149-ED4A-2E10-1898D974CDAF}"/>
              </a:ext>
            </a:extLst>
          </p:cNvPr>
          <p:cNvCxnSpPr>
            <a:cxnSpLocks/>
            <a:stCxn id="11" idx="3"/>
            <a:endCxn id="26" idx="1"/>
          </p:cNvCxnSpPr>
          <p:nvPr/>
        </p:nvCxnSpPr>
        <p:spPr>
          <a:xfrm>
            <a:off x="9568483"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2">
            <a:extLst>
              <a:ext uri="{FF2B5EF4-FFF2-40B4-BE49-F238E27FC236}">
                <a16:creationId xmlns:a16="http://schemas.microsoft.com/office/drawing/2014/main" id="{26C43917-D2CA-8922-243F-B05256D75430}"/>
              </a:ext>
            </a:extLst>
          </p:cNvPr>
          <p:cNvCxnSpPr>
            <a:cxnSpLocks/>
            <a:stCxn id="9" idx="3"/>
            <a:endCxn id="10" idx="1"/>
          </p:cNvCxnSpPr>
          <p:nvPr/>
        </p:nvCxnSpPr>
        <p:spPr>
          <a:xfrm>
            <a:off x="3576107" y="146194"/>
            <a:ext cx="86906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
        <p:nvSpPr>
          <p:cNvPr id="2" name="직사각형 5">
            <a:extLst>
              <a:ext uri="{FF2B5EF4-FFF2-40B4-BE49-F238E27FC236}">
                <a16:creationId xmlns:a16="http://schemas.microsoft.com/office/drawing/2014/main" id="{5AFBB4F9-23FA-CAD6-3C1C-6D67DCFEBDE1}"/>
              </a:ext>
            </a:extLst>
          </p:cNvPr>
          <p:cNvSpPr/>
          <p:nvPr/>
        </p:nvSpPr>
        <p:spPr>
          <a:xfrm>
            <a:off x="410817" y="1857103"/>
            <a:ext cx="5489469" cy="44895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dirty="0" err="1">
                <a:solidFill>
                  <a:schemeClr val="tx1"/>
                </a:solidFill>
                <a:latin typeface="Courier New" panose="02070309020205020404" pitchFamily="49" charset="0"/>
                <a:cs typeface="Courier New" panose="02070309020205020404" pitchFamily="49" charset="0"/>
              </a:rPr>
              <a:t>coldata</a:t>
            </a:r>
            <a:r>
              <a:rPr lang="en-US" altLang="ko-KR" sz="1600" dirty="0">
                <a:solidFill>
                  <a:schemeClr val="tx1"/>
                </a:solidFill>
                <a:latin typeface="Courier New" panose="02070309020205020404" pitchFamily="49" charset="0"/>
                <a:cs typeface="Courier New" panose="02070309020205020404" pitchFamily="49" charset="0"/>
              </a:rPr>
              <a:t> = </a:t>
            </a:r>
            <a:r>
              <a:rPr lang="en-US" altLang="ko-KR" sz="1600" dirty="0" err="1">
                <a:solidFill>
                  <a:schemeClr val="tx1"/>
                </a:solidFill>
                <a:latin typeface="Courier New" panose="02070309020205020404" pitchFamily="49" charset="0"/>
                <a:cs typeface="Courier New" panose="02070309020205020404" pitchFamily="49" charset="0"/>
              </a:rPr>
              <a:t>colData</a:t>
            </a:r>
            <a:r>
              <a:rPr lang="en-US" altLang="ko-KR" sz="1600" dirty="0">
                <a:solidFill>
                  <a:schemeClr val="tx1"/>
                </a:solidFill>
                <a:latin typeface="Courier New" panose="02070309020205020404" pitchFamily="49" charset="0"/>
                <a:cs typeface="Courier New" panose="02070309020205020404" pitchFamily="49" charset="0"/>
              </a:rPr>
              <a:t>(melanoma) </a:t>
            </a:r>
          </a:p>
          <a:p>
            <a:r>
              <a:rPr lang="en-US" altLang="ko-KR" sz="1600" dirty="0" err="1">
                <a:solidFill>
                  <a:schemeClr val="tx1"/>
                </a:solidFill>
                <a:latin typeface="Courier New" panose="02070309020205020404" pitchFamily="49" charset="0"/>
                <a:cs typeface="Courier New" panose="02070309020205020404" pitchFamily="49" charset="0"/>
              </a:rPr>
              <a:t>coldata$spatial.cluster.annotation</a:t>
            </a:r>
            <a:r>
              <a:rPr lang="en-US" altLang="ko-KR" sz="1600" dirty="0">
                <a:solidFill>
                  <a:schemeClr val="tx1"/>
                </a:solidFill>
                <a:latin typeface="Courier New" panose="02070309020205020404" pitchFamily="49" charset="0"/>
                <a:cs typeface="Courier New" panose="02070309020205020404" pitchFamily="49" charset="0"/>
              </a:rPr>
              <a:t> = </a:t>
            </a:r>
            <a:r>
              <a:rPr lang="en-US" altLang="ko-KR" sz="1600" dirty="0" err="1">
                <a:solidFill>
                  <a:schemeClr val="tx1"/>
                </a:solidFill>
                <a:latin typeface="Courier New" panose="02070309020205020404" pitchFamily="49" charset="0"/>
                <a:cs typeface="Courier New" panose="02070309020205020404" pitchFamily="49" charset="0"/>
              </a:rPr>
              <a:t>ifelse</a:t>
            </a:r>
            <a:r>
              <a:rPr lang="en-US" altLang="ko-KR" sz="1600" dirty="0">
                <a:solidFill>
                  <a:schemeClr val="tx1"/>
                </a:solidFill>
                <a:latin typeface="Courier New" panose="02070309020205020404" pitchFamily="49" charset="0"/>
                <a:cs typeface="Courier New" panose="02070309020205020404" pitchFamily="49" charset="0"/>
              </a:rPr>
              <a:t>(</a:t>
            </a:r>
            <a:r>
              <a:rPr lang="en-US" altLang="ko-KR" sz="1600" dirty="0" err="1">
                <a:solidFill>
                  <a:schemeClr val="tx1"/>
                </a:solidFill>
                <a:latin typeface="Courier New" panose="02070309020205020404" pitchFamily="49" charset="0"/>
                <a:cs typeface="Courier New" panose="02070309020205020404" pitchFamily="49" charset="0"/>
              </a:rPr>
              <a:t>coldata$spatial.cluster</a:t>
            </a:r>
            <a:r>
              <a:rPr lang="en-US" altLang="ko-KR" sz="1600" dirty="0">
                <a:solidFill>
                  <a:schemeClr val="tx1"/>
                </a:solidFill>
                <a:latin typeface="Courier New" panose="02070309020205020404" pitchFamily="49" charset="0"/>
                <a:cs typeface="Courier New" panose="02070309020205020404" pitchFamily="49" charset="0"/>
              </a:rPr>
              <a:t> == 1, 'Macrophage',</a:t>
            </a:r>
            <a:r>
              <a:rPr lang="en-US" altLang="ko-KR" sz="1600" dirty="0" err="1">
                <a:solidFill>
                  <a:schemeClr val="tx1"/>
                </a:solidFill>
                <a:latin typeface="Courier New" panose="02070309020205020404" pitchFamily="49" charset="0"/>
                <a:cs typeface="Courier New" panose="02070309020205020404" pitchFamily="49" charset="0"/>
              </a:rPr>
              <a:t>ifelse</a:t>
            </a:r>
            <a:r>
              <a:rPr lang="en-US" altLang="ko-KR" sz="1600" dirty="0">
                <a:solidFill>
                  <a:schemeClr val="tx1"/>
                </a:solidFill>
                <a:latin typeface="Courier New" panose="02070309020205020404" pitchFamily="49" charset="0"/>
                <a:cs typeface="Courier New" panose="02070309020205020404" pitchFamily="49" charset="0"/>
              </a:rPr>
              <a:t>(</a:t>
            </a:r>
            <a:r>
              <a:rPr lang="en-US" altLang="ko-KR" sz="1600" dirty="0" err="1">
                <a:solidFill>
                  <a:schemeClr val="tx1"/>
                </a:solidFill>
                <a:latin typeface="Courier New" panose="02070309020205020404" pitchFamily="49" charset="0"/>
                <a:cs typeface="Courier New" panose="02070309020205020404" pitchFamily="49" charset="0"/>
              </a:rPr>
              <a:t>coldata$spatial.cluster</a:t>
            </a:r>
            <a:r>
              <a:rPr lang="en-US" altLang="ko-KR" sz="1600" dirty="0">
                <a:solidFill>
                  <a:schemeClr val="tx1"/>
                </a:solidFill>
                <a:latin typeface="Courier New" panose="02070309020205020404" pitchFamily="49" charset="0"/>
                <a:cs typeface="Courier New" panose="02070309020205020404" pitchFamily="49" charset="0"/>
              </a:rPr>
              <a:t> == 2,'Fibroblasts',ifelse(</a:t>
            </a:r>
            <a:r>
              <a:rPr lang="en-US" altLang="ko-KR" sz="1600" dirty="0" err="1">
                <a:solidFill>
                  <a:schemeClr val="tx1"/>
                </a:solidFill>
                <a:latin typeface="Courier New" panose="02070309020205020404" pitchFamily="49" charset="0"/>
                <a:cs typeface="Courier New" panose="02070309020205020404" pitchFamily="49" charset="0"/>
              </a:rPr>
              <a:t>coldata$spatial.cluster</a:t>
            </a:r>
            <a:r>
              <a:rPr lang="en-US" altLang="ko-KR" sz="1600" dirty="0">
                <a:solidFill>
                  <a:schemeClr val="tx1"/>
                </a:solidFill>
                <a:latin typeface="Courier New" panose="02070309020205020404" pitchFamily="49" charset="0"/>
                <a:cs typeface="Courier New" panose="02070309020205020404" pitchFamily="49" charset="0"/>
              </a:rPr>
              <a:t> == 3, '</a:t>
            </a:r>
            <a:r>
              <a:rPr lang="en-US" altLang="ko-KR" sz="1600" dirty="0" err="1">
                <a:solidFill>
                  <a:schemeClr val="tx1"/>
                </a:solidFill>
                <a:latin typeface="Courier New" panose="02070309020205020404" pitchFamily="49" charset="0"/>
                <a:cs typeface="Courier New" panose="02070309020205020404" pitchFamily="49" charset="0"/>
              </a:rPr>
              <a:t>Tumor','B</a:t>
            </a:r>
            <a:r>
              <a:rPr lang="en-US" altLang="ko-KR" sz="1600" dirty="0">
                <a:solidFill>
                  <a:schemeClr val="tx1"/>
                </a:solidFill>
                <a:latin typeface="Courier New" panose="02070309020205020404" pitchFamily="49" charset="0"/>
                <a:cs typeface="Courier New" panose="02070309020205020404" pitchFamily="49" charset="0"/>
              </a:rPr>
              <a:t> cell’)))</a:t>
            </a:r>
          </a:p>
          <a:p>
            <a:endParaRPr lang="en-US" altLang="ko-KR" sz="500" dirty="0">
              <a:solidFill>
                <a:schemeClr val="tx1"/>
              </a:solidFill>
              <a:latin typeface="Courier New" panose="02070309020205020404" pitchFamily="49" charset="0"/>
              <a:cs typeface="Courier New" panose="02070309020205020404" pitchFamily="49" charset="0"/>
            </a:endParaRPr>
          </a:p>
          <a:p>
            <a:r>
              <a:rPr lang="en-US" altLang="ko-KR" sz="1600" dirty="0" err="1">
                <a:solidFill>
                  <a:schemeClr val="tx1"/>
                </a:solidFill>
                <a:latin typeface="Courier New" panose="02070309020205020404" pitchFamily="49" charset="0"/>
                <a:cs typeface="Courier New" panose="02070309020205020404" pitchFamily="49" charset="0"/>
              </a:rPr>
              <a:t>colData</a:t>
            </a:r>
            <a:r>
              <a:rPr lang="en-US" altLang="ko-KR" sz="1600" dirty="0">
                <a:solidFill>
                  <a:schemeClr val="tx1"/>
                </a:solidFill>
                <a:latin typeface="Courier New" panose="02070309020205020404" pitchFamily="49" charset="0"/>
                <a:cs typeface="Courier New" panose="02070309020205020404" pitchFamily="49" charset="0"/>
              </a:rPr>
              <a:t>(melanoma)= </a:t>
            </a:r>
            <a:r>
              <a:rPr lang="en-US" altLang="ko-KR" sz="1600" dirty="0" err="1">
                <a:solidFill>
                  <a:schemeClr val="tx1"/>
                </a:solidFill>
                <a:latin typeface="Courier New" panose="02070309020205020404" pitchFamily="49" charset="0"/>
                <a:cs typeface="Courier New" panose="02070309020205020404" pitchFamily="49" charset="0"/>
              </a:rPr>
              <a:t>coldata</a:t>
            </a:r>
            <a:endParaRPr lang="en-US" altLang="ko-KR" sz="1600" dirty="0">
              <a:solidFill>
                <a:schemeClr val="tx1"/>
              </a:solidFill>
              <a:latin typeface="Courier New" panose="02070309020205020404" pitchFamily="49" charset="0"/>
              <a:cs typeface="Courier New" panose="02070309020205020404" pitchFamily="49" charset="0"/>
            </a:endParaRPr>
          </a:p>
          <a:p>
            <a:endParaRPr lang="en-US" altLang="ko-KR" sz="1600" dirty="0">
              <a:solidFill>
                <a:schemeClr val="tx1"/>
              </a:solidFill>
              <a:latin typeface="Courier New" panose="02070309020205020404" pitchFamily="49" charset="0"/>
              <a:cs typeface="Courier New" panose="02070309020205020404" pitchFamily="49" charset="0"/>
            </a:endParaRPr>
          </a:p>
          <a:p>
            <a:r>
              <a:rPr lang="en-US" altLang="ko-KR" sz="1600" dirty="0" err="1">
                <a:solidFill>
                  <a:schemeClr val="tx1"/>
                </a:solidFill>
                <a:latin typeface="Courier New" panose="02070309020205020404" pitchFamily="49" charset="0"/>
                <a:cs typeface="Courier New" panose="02070309020205020404" pitchFamily="49" charset="0"/>
              </a:rPr>
              <a:t>clusterPlot</a:t>
            </a:r>
            <a:r>
              <a:rPr lang="en-US" altLang="ko-KR" sz="1600" dirty="0">
                <a:solidFill>
                  <a:schemeClr val="tx1"/>
                </a:solidFill>
                <a:latin typeface="Courier New" panose="02070309020205020404" pitchFamily="49" charset="0"/>
                <a:cs typeface="Courier New" panose="02070309020205020404" pitchFamily="49" charset="0"/>
              </a:rPr>
              <a:t>(melanoma, 	palette=palette, </a:t>
            </a:r>
          </a:p>
          <a:p>
            <a:r>
              <a:rPr lang="en-US" altLang="ko-KR" sz="1600" dirty="0">
                <a:solidFill>
                  <a:schemeClr val="tx1"/>
                </a:solidFill>
                <a:latin typeface="Courier New" panose="02070309020205020404" pitchFamily="49" charset="0"/>
                <a:cs typeface="Courier New" panose="02070309020205020404" pitchFamily="49" charset="0"/>
              </a:rPr>
              <a:t>	color="black", size=0.1,</a:t>
            </a:r>
          </a:p>
          <a:p>
            <a:r>
              <a:rPr lang="en-US" altLang="ko-KR" sz="1600" dirty="0">
                <a:solidFill>
                  <a:schemeClr val="tx1"/>
                </a:solidFill>
                <a:latin typeface="Courier New" panose="02070309020205020404" pitchFamily="49" charset="0"/>
                <a:cs typeface="Courier New" panose="02070309020205020404" pitchFamily="49" charset="0"/>
              </a:rPr>
              <a:t>	label = 	"</a:t>
            </a:r>
            <a:r>
              <a:rPr lang="en-US" altLang="ko-KR" sz="1600" dirty="0" err="1">
                <a:solidFill>
                  <a:schemeClr val="tx1"/>
                </a:solidFill>
                <a:latin typeface="Courier New" panose="02070309020205020404" pitchFamily="49" charset="0"/>
                <a:cs typeface="Courier New" panose="02070309020205020404" pitchFamily="49" charset="0"/>
              </a:rPr>
              <a:t>spatial.cluster.annotation</a:t>
            </a:r>
            <a:r>
              <a:rPr lang="en-US" altLang="ko-KR" sz="1600" dirty="0">
                <a:solidFill>
                  <a:schemeClr val="tx1"/>
                </a:solidFill>
                <a:latin typeface="Courier New" panose="02070309020205020404" pitchFamily="49" charset="0"/>
                <a:cs typeface="Courier New" panose="02070309020205020404" pitchFamily="49" charset="0"/>
              </a:rPr>
              <a:t>") +</a:t>
            </a:r>
          </a:p>
          <a:p>
            <a:r>
              <a:rPr lang="en-US" altLang="ko-KR" sz="1600" dirty="0">
                <a:solidFill>
                  <a:schemeClr val="tx1"/>
                </a:solidFill>
                <a:latin typeface="Courier New" panose="02070309020205020404" pitchFamily="49" charset="0"/>
                <a:cs typeface="Courier New" panose="02070309020205020404" pitchFamily="49" charset="0"/>
              </a:rPr>
              <a:t>       labs(title="Annotation")</a:t>
            </a:r>
          </a:p>
          <a:p>
            <a:r>
              <a:rPr lang="en-US" altLang="ko-KR" sz="1600" dirty="0" err="1">
                <a:solidFill>
                  <a:schemeClr val="tx1"/>
                </a:solidFill>
                <a:latin typeface="Courier New" panose="02070309020205020404" pitchFamily="49" charset="0"/>
                <a:cs typeface="Courier New" panose="02070309020205020404" pitchFamily="49" charset="0"/>
              </a:rPr>
              <a:t>saveRDS</a:t>
            </a:r>
            <a:r>
              <a:rPr lang="en-US" altLang="ko-KR" sz="1600" dirty="0">
                <a:solidFill>
                  <a:schemeClr val="tx1"/>
                </a:solidFill>
                <a:latin typeface="Courier New" panose="02070309020205020404" pitchFamily="49" charset="0"/>
                <a:cs typeface="Courier New" panose="02070309020205020404" pitchFamily="49" charset="0"/>
              </a:rPr>
              <a:t>(melanoma, '</a:t>
            </a:r>
            <a:r>
              <a:rPr lang="en-US" altLang="ko-KR" sz="1600" dirty="0" err="1">
                <a:solidFill>
                  <a:schemeClr val="tx1"/>
                </a:solidFill>
                <a:latin typeface="Courier New" panose="02070309020205020404" pitchFamily="49" charset="0"/>
                <a:cs typeface="Courier New" panose="02070309020205020404" pitchFamily="49" charset="0"/>
              </a:rPr>
              <a:t>melanoma.rds</a:t>
            </a:r>
            <a:r>
              <a:rPr lang="en-US" altLang="ko-KR" sz="1600" dirty="0">
                <a:solidFill>
                  <a:schemeClr val="tx1"/>
                </a:solidFill>
                <a:latin typeface="Courier New" panose="02070309020205020404" pitchFamily="49" charset="0"/>
                <a:cs typeface="Courier New" panose="02070309020205020404" pitchFamily="49" charset="0"/>
              </a:rPr>
              <a:t>')</a:t>
            </a:r>
          </a:p>
        </p:txBody>
      </p:sp>
      <p:sp>
        <p:nvSpPr>
          <p:cNvPr id="12" name="Rectangle 8">
            <a:extLst>
              <a:ext uri="{FF2B5EF4-FFF2-40B4-BE49-F238E27FC236}">
                <a16:creationId xmlns:a16="http://schemas.microsoft.com/office/drawing/2014/main" id="{3C8CD312-2E6A-A68C-03BC-594BEE5B383E}"/>
              </a:ext>
            </a:extLst>
          </p:cNvPr>
          <p:cNvSpPr/>
          <p:nvPr/>
        </p:nvSpPr>
        <p:spPr>
          <a:xfrm>
            <a:off x="410817" y="1400400"/>
            <a:ext cx="5517857" cy="461665"/>
          </a:xfrm>
          <a:prstGeom prst="rect">
            <a:avLst/>
          </a:prstGeom>
        </p:spPr>
        <p:txBody>
          <a:bodyPr wrap="none">
            <a:spAutoFit/>
          </a:bodyPr>
          <a:lstStyle/>
          <a:p>
            <a:r>
              <a:rPr lang="en-US" altLang="ko-KR" sz="2400" b="1" dirty="0"/>
              <a:t>Annotate spots for melanoma object</a:t>
            </a:r>
          </a:p>
        </p:txBody>
      </p:sp>
      <p:pic>
        <p:nvPicPr>
          <p:cNvPr id="14" name="그림 13">
            <a:extLst>
              <a:ext uri="{FF2B5EF4-FFF2-40B4-BE49-F238E27FC236}">
                <a16:creationId xmlns:a16="http://schemas.microsoft.com/office/drawing/2014/main" id="{BCA7059F-0E6A-CEBF-6671-F29AE2DBB6A6}"/>
              </a:ext>
            </a:extLst>
          </p:cNvPr>
          <p:cNvPicPr>
            <a:picLocks noChangeAspect="1"/>
          </p:cNvPicPr>
          <p:nvPr/>
        </p:nvPicPr>
        <p:blipFill>
          <a:blip r:embed="rId2"/>
          <a:stretch>
            <a:fillRect/>
          </a:stretch>
        </p:blipFill>
        <p:spPr>
          <a:xfrm>
            <a:off x="6009858" y="1844479"/>
            <a:ext cx="5753207" cy="3780000"/>
          </a:xfrm>
          <a:prstGeom prst="rect">
            <a:avLst/>
          </a:prstGeom>
        </p:spPr>
      </p:pic>
    </p:spTree>
    <p:extLst>
      <p:ext uri="{BB962C8B-B14F-4D97-AF65-F5344CB8AC3E}">
        <p14:creationId xmlns:p14="http://schemas.microsoft.com/office/powerpoint/2010/main" val="9894155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DDDFB97-3253-3C45-8D62-06415FC331B4}"/>
              </a:ext>
            </a:extLst>
          </p:cNvPr>
          <p:cNvSpPr>
            <a:spLocks noGrp="1"/>
          </p:cNvSpPr>
          <p:nvPr>
            <p:ph type="title"/>
          </p:nvPr>
        </p:nvSpPr>
        <p:spPr/>
        <p:txBody>
          <a:bodyPr>
            <a:normAutofit/>
          </a:bodyPr>
          <a:lstStyle/>
          <a:p>
            <a:r>
              <a:rPr lang="en-US" dirty="0"/>
              <a:t>Cell-cell interaction - </a:t>
            </a:r>
            <a:r>
              <a:rPr lang="en-US" dirty="0" err="1"/>
              <a:t>CellChat</a:t>
            </a:r>
            <a:endParaRPr lang="en-KR" dirty="0"/>
          </a:p>
        </p:txBody>
      </p:sp>
      <p:sp>
        <p:nvSpPr>
          <p:cNvPr id="8" name="Text Placeholder 7">
            <a:extLst>
              <a:ext uri="{FF2B5EF4-FFF2-40B4-BE49-F238E27FC236}">
                <a16:creationId xmlns:a16="http://schemas.microsoft.com/office/drawing/2014/main" id="{426C9BE9-45A3-D340-A1E7-6B5207C51D55}"/>
              </a:ext>
            </a:extLst>
          </p:cNvPr>
          <p:cNvSpPr>
            <a:spLocks noGrp="1"/>
          </p:cNvSpPr>
          <p:nvPr>
            <p:ph type="body" idx="1"/>
          </p:nvPr>
        </p:nvSpPr>
        <p:spPr/>
        <p:txBody>
          <a:bodyPr/>
          <a:lstStyle/>
          <a:p>
            <a:r>
              <a:rPr lang="en-KR" dirty="0"/>
              <a:t>4</a:t>
            </a:r>
          </a:p>
        </p:txBody>
      </p:sp>
      <p:sp>
        <p:nvSpPr>
          <p:cNvPr id="4" name="Date Placeholder 3">
            <a:extLst>
              <a:ext uri="{FF2B5EF4-FFF2-40B4-BE49-F238E27FC236}">
                <a16:creationId xmlns:a16="http://schemas.microsoft.com/office/drawing/2014/main" id="{9779A268-3492-A944-BBEC-4F28DE3B33DF}"/>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D86CE4E3-32C0-CB43-9CF0-5390DD3BF7E2}"/>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A199E69B-A262-584F-9598-F5DFCF603147}"/>
              </a:ext>
            </a:extLst>
          </p:cNvPr>
          <p:cNvSpPr>
            <a:spLocks noGrp="1"/>
          </p:cNvSpPr>
          <p:nvPr>
            <p:ph type="sldNum" sz="quarter" idx="12"/>
          </p:nvPr>
        </p:nvSpPr>
        <p:spPr/>
        <p:txBody>
          <a:bodyPr/>
          <a:lstStyle/>
          <a:p>
            <a:fld id="{11828C5E-8CE4-D747-8F0F-AA7D410D5DC1}" type="slidenum">
              <a:rPr lang="en-KR" smtClean="0"/>
              <a:pPr/>
              <a:t>42</a:t>
            </a:fld>
            <a:endParaRPr lang="en-KR" dirty="0"/>
          </a:p>
        </p:txBody>
      </p:sp>
    </p:spTree>
    <p:extLst>
      <p:ext uri="{BB962C8B-B14F-4D97-AF65-F5344CB8AC3E}">
        <p14:creationId xmlns:p14="http://schemas.microsoft.com/office/powerpoint/2010/main" val="10179001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p:txBody>
          <a:bodyPr/>
          <a:lstStyle/>
          <a:p>
            <a:r>
              <a:rPr lang="en-US" dirty="0"/>
              <a:t>Dataset Description</a:t>
            </a:r>
            <a:endParaRPr lang="en-KR" dirty="0"/>
          </a:p>
        </p:txBody>
      </p:sp>
      <p:sp>
        <p:nvSpPr>
          <p:cNvPr id="3" name="Content Placeholder 2">
            <a:extLst>
              <a:ext uri="{FF2B5EF4-FFF2-40B4-BE49-F238E27FC236}">
                <a16:creationId xmlns:a16="http://schemas.microsoft.com/office/drawing/2014/main" id="{08C32F42-B8B1-400D-8F7C-D2995EEEF9BF}"/>
              </a:ext>
            </a:extLst>
          </p:cNvPr>
          <p:cNvSpPr>
            <a:spLocks noGrp="1"/>
          </p:cNvSpPr>
          <p:nvPr>
            <p:ph idx="1"/>
          </p:nvPr>
        </p:nvSpPr>
        <p:spPr/>
        <p:txBody>
          <a:bodyPr/>
          <a:lstStyle/>
          <a:p>
            <a:r>
              <a:rPr lang="en-US" dirty="0"/>
              <a:t>For convenience, we will be using a recently released dataset of </a:t>
            </a:r>
            <a:r>
              <a:rPr lang="en-US" dirty="0" err="1"/>
              <a:t>sagital</a:t>
            </a:r>
            <a:r>
              <a:rPr lang="en-US" dirty="0"/>
              <a:t> mouse brain slices generated using the </a:t>
            </a:r>
            <a:r>
              <a:rPr lang="en-US" dirty="0" err="1"/>
              <a:t>Visium</a:t>
            </a:r>
            <a:r>
              <a:rPr lang="en-US" dirty="0"/>
              <a:t> v1 chemistry. There are two serial anterior sections, and two (matched) serial posterior sections.</a:t>
            </a:r>
          </a:p>
          <a:p>
            <a:endParaRPr lang="en-US" dirty="0"/>
          </a:p>
          <a:p>
            <a:r>
              <a:rPr lang="en-US" dirty="0"/>
              <a:t>Biological annotations of spots (i.e., cell group information) are predicted using Seurat (https://</a:t>
            </a:r>
            <a:r>
              <a:rPr lang="en-US" dirty="0" err="1"/>
              <a:t>satijalab.org</a:t>
            </a:r>
            <a:r>
              <a:rPr lang="en-US" dirty="0"/>
              <a:t>/</a:t>
            </a:r>
            <a:r>
              <a:rPr lang="en-US" dirty="0" err="1"/>
              <a:t>seurat</a:t>
            </a:r>
            <a:r>
              <a:rPr lang="en-US" dirty="0"/>
              <a:t>/articles/</a:t>
            </a:r>
            <a:r>
              <a:rPr lang="en-US" dirty="0" err="1"/>
              <a:t>spatial_vignette.html</a:t>
            </a:r>
            <a:r>
              <a:rPr lang="en-US" dirty="0"/>
              <a:t>).</a:t>
            </a:r>
            <a:endParaRPr lang="da"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43</a:t>
            </a:fld>
            <a:endParaRPr lang="en-KR" dirty="0"/>
          </a:p>
        </p:txBody>
      </p:sp>
      <p:sp>
        <p:nvSpPr>
          <p:cNvPr id="8" name="TextBox 7">
            <a:extLst>
              <a:ext uri="{FF2B5EF4-FFF2-40B4-BE49-F238E27FC236}">
                <a16:creationId xmlns:a16="http://schemas.microsoft.com/office/drawing/2014/main" id="{278B771E-B4F1-C345-8FEC-181CC0D75E18}"/>
              </a:ext>
            </a:extLst>
          </p:cNvPr>
          <p:cNvSpPr txBox="1"/>
          <p:nvPr/>
        </p:nvSpPr>
        <p:spPr>
          <a:xfrm>
            <a:off x="410817" y="6174624"/>
            <a:ext cx="6595075" cy="246221"/>
          </a:xfrm>
          <a:prstGeom prst="rect">
            <a:avLst/>
          </a:prstGeom>
          <a:noFill/>
        </p:spPr>
        <p:txBody>
          <a:bodyPr wrap="none" rtlCol="0">
            <a:spAutoFit/>
          </a:bodyPr>
          <a:lstStyle/>
          <a:p>
            <a:r>
              <a:rPr lang="en-US" sz="1000" dirty="0">
                <a:solidFill>
                  <a:schemeClr val="tx1">
                    <a:lumMod val="50000"/>
                    <a:lumOff val="50000"/>
                  </a:schemeClr>
                </a:solidFill>
              </a:rPr>
              <a:t>https://www.10xgenomics.com/resources/datasets/mouse-brain-serial-section-1-sagittal-anterior-1-standard-1-0-0</a:t>
            </a:r>
            <a:endParaRPr lang="en-KR" sz="1000" dirty="0">
              <a:solidFill>
                <a:schemeClr val="tx1">
                  <a:lumMod val="50000"/>
                  <a:lumOff val="50000"/>
                </a:schemeClr>
              </a:solidFill>
            </a:endParaRPr>
          </a:p>
        </p:txBody>
      </p:sp>
    </p:spTree>
    <p:extLst>
      <p:ext uri="{BB962C8B-B14F-4D97-AF65-F5344CB8AC3E}">
        <p14:creationId xmlns:p14="http://schemas.microsoft.com/office/powerpoint/2010/main" val="31677596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a:t>Download packages </a:t>
            </a:r>
            <a:r>
              <a:rPr lang="en-US" dirty="0"/>
              <a:t>in current R environment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44</a:t>
            </a:fld>
            <a:endParaRPr lang="en-KR" dirty="0"/>
          </a:p>
        </p:txBody>
      </p:sp>
      <p:sp>
        <p:nvSpPr>
          <p:cNvPr id="10" name="직사각형 5">
            <a:extLst>
              <a:ext uri="{FF2B5EF4-FFF2-40B4-BE49-F238E27FC236}">
                <a16:creationId xmlns:a16="http://schemas.microsoft.com/office/drawing/2014/main" id="{0CEFC34F-82EE-A647-A7B0-C823B13F2B3B}"/>
              </a:ext>
            </a:extLst>
          </p:cNvPr>
          <p:cNvSpPr/>
          <p:nvPr/>
        </p:nvSpPr>
        <p:spPr>
          <a:xfrm>
            <a:off x="410817" y="1502613"/>
            <a:ext cx="11106418" cy="7851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BiocManager</a:t>
            </a:r>
            <a:r>
              <a:rPr lang="en-US" dirty="0">
                <a:solidFill>
                  <a:schemeClr val="tx1"/>
                </a:solidFill>
                <a:latin typeface="Courier New" panose="02070309020205020404" pitchFamily="49" charset="0"/>
                <a:cs typeface="Courier New" panose="02070309020205020404" pitchFamily="49" charset="0"/>
              </a:rPr>
              <a:t>::install("</a:t>
            </a:r>
            <a:r>
              <a:rPr lang="en-US" dirty="0" err="1">
                <a:solidFill>
                  <a:schemeClr val="tx1"/>
                </a:solidFill>
                <a:latin typeface="Courier New" panose="02070309020205020404" pitchFamily="49" charset="0"/>
                <a:cs typeface="Courier New" panose="02070309020205020404" pitchFamily="49" charset="0"/>
              </a:rPr>
              <a:t>BiocNeighbors</a:t>
            </a:r>
            <a:r>
              <a:rPr lang="en-US" dirty="0">
                <a:solidFill>
                  <a:schemeClr val="tx1"/>
                </a:solidFill>
                <a:latin typeface="Courier New" panose="02070309020205020404" pitchFamily="49" charset="0"/>
                <a:cs typeface="Courier New" panose="02070309020205020404" pitchFamily="49" charset="0"/>
              </a:rPr>
              <a:t>") </a:t>
            </a:r>
          </a:p>
          <a:p>
            <a:r>
              <a:rPr lang="en-US" dirty="0" err="1">
                <a:solidFill>
                  <a:schemeClr val="tx1"/>
                </a:solidFill>
                <a:latin typeface="Courier New" panose="02070309020205020404" pitchFamily="49" charset="0"/>
                <a:cs typeface="Courier New" panose="02070309020205020404" pitchFamily="49" charset="0"/>
              </a:rPr>
              <a:t>devtools</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install_github</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sqjin</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2820966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a:t>Load packages </a:t>
            </a:r>
            <a:r>
              <a:rPr lang="en-US" dirty="0"/>
              <a:t>in current R environment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45</a:t>
            </a:fld>
            <a:endParaRPr lang="en-KR" dirty="0"/>
          </a:p>
        </p:txBody>
      </p:sp>
      <p:sp>
        <p:nvSpPr>
          <p:cNvPr id="10" name="직사각형 5">
            <a:extLst>
              <a:ext uri="{FF2B5EF4-FFF2-40B4-BE49-F238E27FC236}">
                <a16:creationId xmlns:a16="http://schemas.microsoft.com/office/drawing/2014/main" id="{0CEFC34F-82EE-A647-A7B0-C823B13F2B3B}"/>
              </a:ext>
            </a:extLst>
          </p:cNvPr>
          <p:cNvSpPr/>
          <p:nvPr/>
        </p:nvSpPr>
        <p:spPr>
          <a:xfrm>
            <a:off x="410817" y="1495823"/>
            <a:ext cx="11106418" cy="1587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invisible(</a:t>
            </a:r>
            <a:r>
              <a:rPr lang="en-US" dirty="0" err="1">
                <a:solidFill>
                  <a:schemeClr val="tx1"/>
                </a:solidFill>
                <a:latin typeface="Courier New" panose="02070309020205020404" pitchFamily="49" charset="0"/>
                <a:cs typeface="Courier New" panose="02070309020205020404" pitchFamily="49" charset="0"/>
              </a:rPr>
              <a:t>lapply</a:t>
            </a:r>
            <a:r>
              <a:rPr lang="en-US" dirty="0">
                <a:solidFill>
                  <a:schemeClr val="tx1"/>
                </a:solidFill>
                <a:latin typeface="Courier New" panose="02070309020205020404" pitchFamily="49" charset="0"/>
                <a:cs typeface="Courier New" panose="02070309020205020404" pitchFamily="49" charset="0"/>
              </a:rPr>
              <a:t>(c(‘</a:t>
            </a:r>
            <a:r>
              <a:rPr lang="en-US" altLang="ko-KR" dirty="0" err="1">
                <a:solidFill>
                  <a:schemeClr val="tx1"/>
                </a:solidFill>
                <a:latin typeface="Courier New" panose="02070309020205020404" pitchFamily="49" charset="0"/>
                <a:cs typeface="Courier New" panose="02070309020205020404" pitchFamily="49" charset="0"/>
              </a:rPr>
              <a:t>C</a:t>
            </a:r>
            <a:r>
              <a:rPr lang="en-US" dirty="0" err="1">
                <a:solidFill>
                  <a:schemeClr val="tx1"/>
                </a:solidFill>
                <a:latin typeface="Courier New" panose="02070309020205020404" pitchFamily="49" charset="0"/>
                <a:cs typeface="Courier New" panose="02070309020205020404" pitchFamily="49" charset="0"/>
              </a:rPr>
              <a:t>ell</a:t>
            </a:r>
            <a:r>
              <a:rPr lang="en-US" altLang="ko-KR" dirty="0" err="1">
                <a:solidFill>
                  <a:schemeClr val="tx1"/>
                </a:solidFill>
                <a:latin typeface="Courier New" panose="02070309020205020404" pitchFamily="49" charset="0"/>
                <a:cs typeface="Courier New" panose="02070309020205020404" pitchFamily="49" charset="0"/>
              </a:rPr>
              <a:t>C</a:t>
            </a:r>
            <a:r>
              <a:rPr lang="en-US" dirty="0" err="1">
                <a:solidFill>
                  <a:schemeClr val="tx1"/>
                </a:solidFill>
                <a:latin typeface="Courier New" panose="02070309020205020404" pitchFamily="49" charset="0"/>
                <a:cs typeface="Courier New" panose="02070309020205020404" pitchFamily="49" charset="0"/>
              </a:rPr>
              <a:t>hat</a:t>
            </a:r>
            <a:r>
              <a:rPr lang="en-US" dirty="0">
                <a:solidFill>
                  <a:schemeClr val="tx1"/>
                </a:solidFill>
                <a:latin typeface="Courier New" panose="02070309020205020404" pitchFamily="49" charset="0"/>
                <a:cs typeface="Courier New" panose="02070309020205020404" pitchFamily="49" charset="0"/>
              </a:rPr>
              <a:t>’, ‘patchwork’), function(x) library(x, </a:t>
            </a:r>
            <a:r>
              <a:rPr lang="en-US" dirty="0" err="1">
                <a:solidFill>
                  <a:schemeClr val="tx1"/>
                </a:solidFill>
                <a:latin typeface="Courier New" panose="02070309020205020404" pitchFamily="49" charset="0"/>
                <a:cs typeface="Courier New" panose="02070309020205020404" pitchFamily="49" charset="0"/>
              </a:rPr>
              <a:t>character.only</a:t>
            </a:r>
            <a:r>
              <a:rPr lang="en-US" dirty="0">
                <a:solidFill>
                  <a:schemeClr val="tx1"/>
                </a:solidFill>
                <a:latin typeface="Courier New" panose="02070309020205020404" pitchFamily="49" charset="0"/>
                <a:cs typeface="Courier New" panose="02070309020205020404" pitchFamily="49" charset="0"/>
              </a:rPr>
              <a:t>=TRUE))) </a:t>
            </a:r>
          </a:p>
          <a:p>
            <a:r>
              <a:rPr lang="en-US" dirty="0">
                <a:solidFill>
                  <a:schemeClr val="tx1"/>
                </a:solidFill>
                <a:latin typeface="Courier New" panose="02070309020205020404" pitchFamily="49" charset="0"/>
                <a:cs typeface="Courier New" panose="02070309020205020404" pitchFamily="49" charset="0"/>
              </a:rPr>
              <a:t>options(</a:t>
            </a:r>
            <a:r>
              <a:rPr lang="en-US" dirty="0" err="1">
                <a:solidFill>
                  <a:schemeClr val="tx1"/>
                </a:solidFill>
                <a:latin typeface="Courier New" panose="02070309020205020404" pitchFamily="49" charset="0"/>
                <a:cs typeface="Courier New" panose="02070309020205020404" pitchFamily="49" charset="0"/>
              </a:rPr>
              <a:t>stringsAsFactors</a:t>
            </a:r>
            <a:r>
              <a:rPr lang="en-US" dirty="0">
                <a:solidFill>
                  <a:schemeClr val="tx1"/>
                </a:solidFill>
                <a:latin typeface="Courier New" panose="02070309020205020404" pitchFamily="49" charset="0"/>
                <a:cs typeface="Courier New" panose="02070309020205020404" pitchFamily="49" charset="0"/>
              </a:rPr>
              <a:t> = FALSE)</a:t>
            </a:r>
          </a:p>
          <a:p>
            <a:endParaRPr lang="en-US" dirty="0">
              <a:solidFill>
                <a:schemeClr val="tx1"/>
              </a:solidFill>
              <a:latin typeface="Courier New" panose="02070309020205020404" pitchFamily="49" charset="0"/>
              <a:cs typeface="Courier New" panose="02070309020205020404" pitchFamily="49" charset="0"/>
            </a:endParaRPr>
          </a:p>
          <a:p>
            <a:r>
              <a:rPr lang="en-US" altLang="ko-KR" dirty="0" err="1">
                <a:solidFill>
                  <a:schemeClr val="tx1"/>
                </a:solidFill>
                <a:latin typeface="Courier New" panose="02070309020205020404" pitchFamily="49" charset="0"/>
                <a:cs typeface="Courier New" panose="02070309020205020404" pitchFamily="49" charset="0"/>
              </a:rPr>
              <a:t>set.seed</a:t>
            </a:r>
            <a:r>
              <a:rPr lang="en-US" altLang="ko-KR" dirty="0">
                <a:solidFill>
                  <a:schemeClr val="tx1"/>
                </a:solidFill>
                <a:latin typeface="Courier New" panose="02070309020205020404" pitchFamily="49" charset="0"/>
                <a:cs typeface="Courier New" panose="02070309020205020404" pitchFamily="49" charset="0"/>
              </a:rPr>
              <a:t>(1234)</a:t>
            </a:r>
            <a:endParaRPr lang="en-US"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074660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Load dataset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46</a:t>
            </a:fld>
            <a:endParaRPr lang="en-KR" dirty="0"/>
          </a:p>
        </p:txBody>
      </p:sp>
      <p:grpSp>
        <p:nvGrpSpPr>
          <p:cNvPr id="3" name="Group 2">
            <a:extLst>
              <a:ext uri="{FF2B5EF4-FFF2-40B4-BE49-F238E27FC236}">
                <a16:creationId xmlns:a16="http://schemas.microsoft.com/office/drawing/2014/main" id="{7972CFA2-2937-644B-972B-7730A9B79882}"/>
              </a:ext>
            </a:extLst>
          </p:cNvPr>
          <p:cNvGrpSpPr/>
          <p:nvPr/>
        </p:nvGrpSpPr>
        <p:grpSpPr>
          <a:xfrm>
            <a:off x="410817" y="1232893"/>
            <a:ext cx="6283060" cy="5259980"/>
            <a:chOff x="459049" y="1137557"/>
            <a:chExt cx="6283060" cy="5259980"/>
          </a:xfrm>
        </p:grpSpPr>
        <p:sp>
          <p:nvSpPr>
            <p:cNvPr id="10" name="직사각형 5">
              <a:extLst>
                <a:ext uri="{FF2B5EF4-FFF2-40B4-BE49-F238E27FC236}">
                  <a16:creationId xmlns:a16="http://schemas.microsoft.com/office/drawing/2014/main" id="{0CEFC34F-82EE-A647-A7B0-C823B13F2B3B}"/>
                </a:ext>
              </a:extLst>
            </p:cNvPr>
            <p:cNvSpPr/>
            <p:nvPr/>
          </p:nvSpPr>
          <p:spPr>
            <a:xfrm>
              <a:off x="459050" y="1579643"/>
              <a:ext cx="6283059" cy="48178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err="1">
                  <a:solidFill>
                    <a:schemeClr val="tx1"/>
                  </a:solidFill>
                  <a:latin typeface="Courier New" panose="02070309020205020404" pitchFamily="49" charset="0"/>
                  <a:cs typeface="Courier New" panose="02070309020205020404" pitchFamily="49" charset="0"/>
                </a:rPr>
                <a:t>visium.brain</a:t>
              </a:r>
              <a:r>
                <a:rPr lang="en-US" altLang="ko-KR" dirty="0">
                  <a:solidFill>
                    <a:schemeClr val="tx1"/>
                  </a:solidFill>
                  <a:latin typeface="Courier New" panose="02070309020205020404" pitchFamily="49" charset="0"/>
                  <a:cs typeface="Courier New" panose="02070309020205020404" pitchFamily="49" charset="0"/>
                </a:rPr>
                <a:t> = </a:t>
              </a:r>
              <a:r>
                <a:rPr lang="en-US" altLang="ko-KR" dirty="0" err="1">
                  <a:solidFill>
                    <a:schemeClr val="tx1"/>
                  </a:solidFill>
                  <a:latin typeface="Courier New" panose="02070309020205020404" pitchFamily="49" charset="0"/>
                  <a:cs typeface="Courier New" panose="02070309020205020404" pitchFamily="49" charset="0"/>
                </a:rPr>
                <a:t>readRDS</a:t>
              </a:r>
              <a:r>
                <a:rPr lang="en-US" altLang="ko-KR" dirty="0">
                  <a:solidFill>
                    <a:schemeClr val="tx1"/>
                  </a:solidFill>
                  <a:latin typeface="Courier New" panose="02070309020205020404" pitchFamily="49" charset="0"/>
                  <a:cs typeface="Courier New" panose="02070309020205020404" pitchFamily="49" charset="0"/>
                </a:rPr>
                <a:t>(</a:t>
              </a:r>
              <a:r>
                <a:rPr lang="en-US" altLang="ko-KR" dirty="0" err="1">
                  <a:solidFill>
                    <a:schemeClr val="tx1"/>
                  </a:solidFill>
                  <a:latin typeface="Courier New" panose="02070309020205020404" pitchFamily="49" charset="0"/>
                  <a:cs typeface="Courier New" panose="02070309020205020404" pitchFamily="49" charset="0"/>
                </a:rPr>
                <a:t>url</a:t>
              </a:r>
              <a:r>
                <a:rPr lang="en-US" altLang="ko-KR" dirty="0">
                  <a:solidFill>
                    <a:schemeClr val="tx1"/>
                  </a:solidFill>
                  <a:latin typeface="Courier New" panose="02070309020205020404" pitchFamily="49" charset="0"/>
                  <a:cs typeface="Courier New" panose="02070309020205020404" pitchFamily="49" charset="0"/>
                </a:rPr>
                <a:t>("https://parkjooyoung99.github.io/KOGO_2023/data/KOGO_2023_spatial_transcriptomics_cortex_object.rds"))</a:t>
              </a: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dirty="0" err="1">
                  <a:solidFill>
                    <a:schemeClr val="tx1"/>
                  </a:solidFill>
                  <a:latin typeface="Courier New" panose="02070309020205020404" pitchFamily="49" charset="0"/>
                  <a:cs typeface="Courier New" panose="02070309020205020404" pitchFamily="49" charset="0"/>
                </a:rPr>
                <a:t>visium.brain$manual_annotation</a:t>
              </a:r>
              <a:r>
                <a:rPr lang="en-US" altLang="ko-KR" dirty="0">
                  <a:solidFill>
                    <a:schemeClr val="tx1"/>
                  </a:solidFill>
                  <a:latin typeface="Courier New" panose="02070309020205020404" pitchFamily="49" charset="0"/>
                  <a:cs typeface="Courier New" panose="02070309020205020404" pitchFamily="49" charset="0"/>
                </a:rPr>
                <a:t> = factor(</a:t>
              </a:r>
              <a:r>
                <a:rPr lang="en-US" altLang="ko-KR" dirty="0" err="1">
                  <a:solidFill>
                    <a:schemeClr val="tx1"/>
                  </a:solidFill>
                  <a:latin typeface="Courier New" panose="02070309020205020404" pitchFamily="49" charset="0"/>
                  <a:cs typeface="Courier New" panose="02070309020205020404" pitchFamily="49" charset="0"/>
                </a:rPr>
                <a:t>visium.brain$manual_annotation</a:t>
              </a:r>
              <a:r>
                <a:rPr lang="en-US" altLang="ko-KR" dirty="0">
                  <a:solidFill>
                    <a:schemeClr val="tx1"/>
                  </a:solidFill>
                  <a:latin typeface="Courier New" panose="02070309020205020404" pitchFamily="49" charset="0"/>
                  <a:cs typeface="Courier New" panose="02070309020205020404" pitchFamily="49" charset="0"/>
                </a:rPr>
                <a:t>, levels=c('Astro', 'L2/3 IT', 'L4', 'L5 IT','L6 IT', 'L6 CT', 'L6b', 'Oligo’))</a:t>
              </a: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dirty="0">
                  <a:solidFill>
                    <a:schemeClr val="tx1"/>
                  </a:solidFill>
                  <a:latin typeface="Courier New" panose="02070309020205020404" pitchFamily="49" charset="0"/>
                  <a:cs typeface="Courier New" panose="02070309020205020404" pitchFamily="49" charset="0"/>
                </a:rPr>
                <a:t>Idents(</a:t>
              </a:r>
              <a:r>
                <a:rPr lang="en-US" altLang="ko-KR" dirty="0" err="1">
                  <a:solidFill>
                    <a:schemeClr val="tx1"/>
                  </a:solidFill>
                  <a:latin typeface="Courier New" panose="02070309020205020404" pitchFamily="49" charset="0"/>
                  <a:cs typeface="Courier New" panose="02070309020205020404" pitchFamily="49" charset="0"/>
                </a:rPr>
                <a:t>visium.brain</a:t>
              </a:r>
              <a:r>
                <a:rPr lang="en-US" altLang="ko-KR" dirty="0">
                  <a:solidFill>
                    <a:schemeClr val="tx1"/>
                  </a:solidFill>
                  <a:latin typeface="Courier New" panose="02070309020205020404" pitchFamily="49" charset="0"/>
                  <a:cs typeface="Courier New" panose="02070309020205020404" pitchFamily="49" charset="0"/>
                </a:rPr>
                <a:t>) = </a:t>
              </a:r>
              <a:r>
                <a:rPr lang="en-US" altLang="ko-KR" dirty="0" err="1">
                  <a:solidFill>
                    <a:schemeClr val="tx1"/>
                  </a:solidFill>
                  <a:latin typeface="Courier New" panose="02070309020205020404" pitchFamily="49" charset="0"/>
                  <a:cs typeface="Courier New" panose="02070309020205020404" pitchFamily="49" charset="0"/>
                </a:rPr>
                <a:t>visium.brain$manual_annotation</a:t>
              </a:r>
              <a:endParaRPr lang="en-US" altLang="ko-KR" dirty="0">
                <a:solidFill>
                  <a:schemeClr val="tx1"/>
                </a:solidFill>
                <a:latin typeface="Courier New" panose="02070309020205020404" pitchFamily="49" charset="0"/>
                <a:cs typeface="Courier New" panose="02070309020205020404" pitchFamily="49" charset="0"/>
              </a:endParaRP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dirty="0">
                  <a:solidFill>
                    <a:schemeClr val="tx1"/>
                  </a:solidFill>
                  <a:latin typeface="Courier New" panose="02070309020205020404" pitchFamily="49" charset="0"/>
                  <a:cs typeface="Courier New" panose="02070309020205020404" pitchFamily="49" charset="0"/>
                </a:rPr>
                <a:t>colors = </a:t>
              </a:r>
              <a:r>
                <a:rPr lang="en-US" altLang="ko-KR" dirty="0" err="1">
                  <a:solidFill>
                    <a:schemeClr val="tx1"/>
                  </a:solidFill>
                  <a:latin typeface="Courier New" panose="02070309020205020404" pitchFamily="49" charset="0"/>
                  <a:cs typeface="Courier New" panose="02070309020205020404" pitchFamily="49" charset="0"/>
                </a:rPr>
                <a:t>scPalette</a:t>
              </a:r>
              <a:r>
                <a:rPr lang="en-US" altLang="ko-KR" dirty="0">
                  <a:solidFill>
                    <a:schemeClr val="tx1"/>
                  </a:solidFill>
                  <a:latin typeface="Courier New" panose="02070309020205020404" pitchFamily="49" charset="0"/>
                  <a:cs typeface="Courier New" panose="02070309020205020404" pitchFamily="49" charset="0"/>
                </a:rPr>
                <a:t>(</a:t>
              </a:r>
              <a:r>
                <a:rPr lang="en-US" altLang="ko-KR" dirty="0" err="1">
                  <a:solidFill>
                    <a:schemeClr val="tx1"/>
                  </a:solidFill>
                  <a:latin typeface="Courier New" panose="02070309020205020404" pitchFamily="49" charset="0"/>
                  <a:cs typeface="Courier New" panose="02070309020205020404" pitchFamily="49" charset="0"/>
                </a:rPr>
                <a:t>nlevels</a:t>
              </a:r>
              <a:r>
                <a:rPr lang="en-US" altLang="ko-KR" dirty="0">
                  <a:solidFill>
                    <a:schemeClr val="tx1"/>
                  </a:solidFill>
                  <a:latin typeface="Courier New" panose="02070309020205020404" pitchFamily="49" charset="0"/>
                  <a:cs typeface="Courier New" panose="02070309020205020404" pitchFamily="49" charset="0"/>
                </a:rPr>
                <a:t>(</a:t>
              </a:r>
              <a:r>
                <a:rPr lang="en-US" altLang="ko-KR" dirty="0" err="1">
                  <a:solidFill>
                    <a:schemeClr val="tx1"/>
                  </a:solidFill>
                  <a:latin typeface="Courier New" panose="02070309020205020404" pitchFamily="49" charset="0"/>
                  <a:cs typeface="Courier New" panose="02070309020205020404" pitchFamily="49" charset="0"/>
                </a:rPr>
                <a:t>visium.brain</a:t>
              </a:r>
              <a:r>
                <a:rPr lang="en-US" altLang="ko-KR" dirty="0">
                  <a:solidFill>
                    <a:schemeClr val="tx1"/>
                  </a:solidFill>
                  <a:latin typeface="Courier New" panose="02070309020205020404" pitchFamily="49" charset="0"/>
                  <a:cs typeface="Courier New" panose="02070309020205020404" pitchFamily="49" charset="0"/>
                </a:rPr>
                <a:t>))</a:t>
              </a:r>
            </a:p>
            <a:p>
              <a:r>
                <a:rPr lang="en-US" altLang="ko-KR" dirty="0">
                  <a:solidFill>
                    <a:schemeClr val="tx1"/>
                  </a:solidFill>
                  <a:latin typeface="Courier New" panose="02070309020205020404" pitchFamily="49" charset="0"/>
                  <a:cs typeface="Courier New" panose="02070309020205020404" pitchFamily="49" charset="0"/>
                </a:rPr>
                <a:t>names(colors) = c('Astro', 'L2/3 IT', 'L4', 'L5 IT','L6 IT', 'L6 CT', 'L6b', 'Oligo’)</a:t>
              </a: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dirty="0" err="1">
                  <a:solidFill>
                    <a:schemeClr val="tx1"/>
                  </a:solidFill>
                  <a:latin typeface="Courier New" panose="02070309020205020404" pitchFamily="49" charset="0"/>
                  <a:cs typeface="Courier New" panose="02070309020205020404" pitchFamily="49" charset="0"/>
                </a:rPr>
                <a:t>SpatialDimPlot</a:t>
              </a:r>
              <a:r>
                <a:rPr lang="en-US" altLang="ko-KR" dirty="0">
                  <a:solidFill>
                    <a:schemeClr val="tx1"/>
                  </a:solidFill>
                  <a:latin typeface="Courier New" panose="02070309020205020404" pitchFamily="49" charset="0"/>
                  <a:cs typeface="Courier New" panose="02070309020205020404" pitchFamily="49" charset="0"/>
                </a:rPr>
                <a:t>(</a:t>
              </a:r>
              <a:r>
                <a:rPr lang="en-US" altLang="ko-KR" dirty="0" err="1">
                  <a:solidFill>
                    <a:schemeClr val="tx1"/>
                  </a:solidFill>
                  <a:latin typeface="Courier New" panose="02070309020205020404" pitchFamily="49" charset="0"/>
                  <a:cs typeface="Courier New" panose="02070309020205020404" pitchFamily="49" charset="0"/>
                </a:rPr>
                <a:t>visium.brain</a:t>
              </a:r>
              <a:r>
                <a:rPr lang="en-US" altLang="ko-KR" dirty="0">
                  <a:solidFill>
                    <a:schemeClr val="tx1"/>
                  </a:solidFill>
                  <a:latin typeface="Courier New" panose="02070309020205020404" pitchFamily="49" charset="0"/>
                  <a:cs typeface="Courier New" panose="02070309020205020404" pitchFamily="49" charset="0"/>
                </a:rPr>
                <a:t>, label = T, </a:t>
              </a:r>
              <a:r>
                <a:rPr lang="en-US" altLang="ko-KR" dirty="0" err="1">
                  <a:solidFill>
                    <a:schemeClr val="tx1"/>
                  </a:solidFill>
                  <a:latin typeface="Courier New" panose="02070309020205020404" pitchFamily="49" charset="0"/>
                  <a:cs typeface="Courier New" panose="02070309020205020404" pitchFamily="49" charset="0"/>
                </a:rPr>
                <a:t>label.size</a:t>
              </a:r>
              <a:r>
                <a:rPr lang="en-US" altLang="ko-KR" dirty="0">
                  <a:solidFill>
                    <a:schemeClr val="tx1"/>
                  </a:solidFill>
                  <a:latin typeface="Courier New" panose="02070309020205020404" pitchFamily="49" charset="0"/>
                  <a:cs typeface="Courier New" panose="02070309020205020404" pitchFamily="49" charset="0"/>
                </a:rPr>
                <a:t> = 3, cols = colors)</a:t>
              </a:r>
            </a:p>
          </p:txBody>
        </p:sp>
        <p:sp>
          <p:nvSpPr>
            <p:cNvPr id="9" name="Rectangle 8">
              <a:extLst>
                <a:ext uri="{FF2B5EF4-FFF2-40B4-BE49-F238E27FC236}">
                  <a16:creationId xmlns:a16="http://schemas.microsoft.com/office/drawing/2014/main" id="{E2A51D32-9D96-DE4A-A193-2A1C50D8B2C7}"/>
                </a:ext>
              </a:extLst>
            </p:cNvPr>
            <p:cNvSpPr/>
            <p:nvPr/>
          </p:nvSpPr>
          <p:spPr>
            <a:xfrm>
              <a:off x="459049" y="1137557"/>
              <a:ext cx="1636987" cy="461665"/>
            </a:xfrm>
            <a:prstGeom prst="rect">
              <a:avLst/>
            </a:prstGeom>
          </p:spPr>
          <p:txBody>
            <a:bodyPr wrap="none">
              <a:spAutoFit/>
            </a:bodyPr>
            <a:lstStyle/>
            <a:p>
              <a:r>
                <a:rPr lang="en-US" sz="2400" b="1" dirty="0"/>
                <a:t>Load data</a:t>
              </a:r>
            </a:p>
          </p:txBody>
        </p:sp>
      </p:grpSp>
      <p:pic>
        <p:nvPicPr>
          <p:cNvPr id="12" name="Picture 11">
            <a:extLst>
              <a:ext uri="{FF2B5EF4-FFF2-40B4-BE49-F238E27FC236}">
                <a16:creationId xmlns:a16="http://schemas.microsoft.com/office/drawing/2014/main" id="{1095ACD3-2CEB-B447-AACD-2F01ADB5B01F}"/>
              </a:ext>
            </a:extLst>
          </p:cNvPr>
          <p:cNvPicPr>
            <a:picLocks noChangeAspect="1"/>
          </p:cNvPicPr>
          <p:nvPr/>
        </p:nvPicPr>
        <p:blipFill>
          <a:blip r:embed="rId2"/>
          <a:stretch>
            <a:fillRect/>
          </a:stretch>
        </p:blipFill>
        <p:spPr>
          <a:xfrm>
            <a:off x="6787662" y="1849970"/>
            <a:ext cx="5147621" cy="4292922"/>
          </a:xfrm>
          <a:prstGeom prst="rect">
            <a:avLst/>
          </a:prstGeom>
        </p:spPr>
      </p:pic>
      <p:grpSp>
        <p:nvGrpSpPr>
          <p:cNvPr id="19" name="그룹 18">
            <a:extLst>
              <a:ext uri="{FF2B5EF4-FFF2-40B4-BE49-F238E27FC236}">
                <a16:creationId xmlns:a16="http://schemas.microsoft.com/office/drawing/2014/main" id="{C685A955-A0C2-E8FA-8361-0A9C1E67849E}"/>
              </a:ext>
            </a:extLst>
          </p:cNvPr>
          <p:cNvGrpSpPr/>
          <p:nvPr/>
        </p:nvGrpSpPr>
        <p:grpSpPr>
          <a:xfrm>
            <a:off x="447790" y="11101"/>
            <a:ext cx="11296419" cy="292388"/>
            <a:chOff x="410817" y="3704870"/>
            <a:chExt cx="11296419" cy="292388"/>
          </a:xfrm>
        </p:grpSpPr>
        <p:sp>
          <p:nvSpPr>
            <p:cNvPr id="20" name="TextBox 19">
              <a:extLst>
                <a:ext uri="{FF2B5EF4-FFF2-40B4-BE49-F238E27FC236}">
                  <a16:creationId xmlns:a16="http://schemas.microsoft.com/office/drawing/2014/main" id="{231D5B5A-8814-B042-DCF6-C62E1D710F10}"/>
                </a:ext>
              </a:extLst>
            </p:cNvPr>
            <p:cNvSpPr txBox="1"/>
            <p:nvPr/>
          </p:nvSpPr>
          <p:spPr>
            <a:xfrm>
              <a:off x="410817" y="3704870"/>
              <a:ext cx="976549" cy="292388"/>
            </a:xfrm>
            <a:prstGeom prst="rect">
              <a:avLst/>
            </a:prstGeom>
            <a:noFill/>
          </p:spPr>
          <p:txBody>
            <a:bodyPr wrap="none" rtlCol="0">
              <a:spAutoFit/>
            </a:bodyPr>
            <a:lstStyle/>
            <a:p>
              <a:r>
                <a:rPr lang="en-KR" sz="1300" b="1" dirty="0">
                  <a:latin typeface="Arial" panose="020B0604020202020204" pitchFamily="34" charset="0"/>
                  <a:cs typeface="Arial" panose="020B0604020202020204" pitchFamily="34" charset="0"/>
                </a:rPr>
                <a:t>Load data</a:t>
              </a:r>
            </a:p>
          </p:txBody>
        </p:sp>
        <p:sp>
          <p:nvSpPr>
            <p:cNvPr id="21" name="TextBox 20">
              <a:extLst>
                <a:ext uri="{FF2B5EF4-FFF2-40B4-BE49-F238E27FC236}">
                  <a16:creationId xmlns:a16="http://schemas.microsoft.com/office/drawing/2014/main" id="{0853A5B2-F194-6FCE-F87A-11B1D987477F}"/>
                </a:ext>
              </a:extLst>
            </p:cNvPr>
            <p:cNvSpPr txBox="1"/>
            <p:nvPr/>
          </p:nvSpPr>
          <p:spPr>
            <a:xfrm>
              <a:off x="1894635" y="3704870"/>
              <a:ext cx="1345240" cy="292388"/>
            </a:xfrm>
            <a:prstGeom prst="rect">
              <a:avLst/>
            </a:prstGeom>
            <a:noFill/>
          </p:spPr>
          <p:txBody>
            <a:bodyPr wrap="none" rtlCol="0">
              <a:spAutoFit/>
            </a:bodyPr>
            <a:lstStyle/>
            <a:p>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22" name="TextBox 21">
              <a:extLst>
                <a:ext uri="{FF2B5EF4-FFF2-40B4-BE49-F238E27FC236}">
                  <a16:creationId xmlns:a16="http://schemas.microsoft.com/office/drawing/2014/main" id="{05C96D11-E256-5014-1781-4508C6950F95}"/>
                </a:ext>
              </a:extLst>
            </p:cNvPr>
            <p:cNvSpPr txBox="1"/>
            <p:nvPr/>
          </p:nvSpPr>
          <p:spPr>
            <a:xfrm>
              <a:off x="3821286" y="3704870"/>
              <a:ext cx="2249334" cy="292388"/>
            </a:xfrm>
            <a:prstGeom prst="rect">
              <a:avLst/>
            </a:prstGeom>
            <a:noFill/>
          </p:spPr>
          <p:txBody>
            <a:bodyPr wrap="none" rtlCol="0">
              <a:spAutoFit/>
            </a:bodyPr>
            <a:lstStyle/>
            <a:p>
              <a:r>
                <a:rPr lang="en-US" sz="1300" b="1" dirty="0">
                  <a:solidFill>
                    <a:schemeClr val="bg1">
                      <a:lumMod val="85000"/>
                    </a:schemeClr>
                  </a:solidFill>
                </a:rPr>
                <a:t>Find ligand-receptor pairs</a:t>
              </a:r>
              <a:endParaRPr lang="en-KR" sz="1300" b="1" dirty="0">
                <a:solidFill>
                  <a:schemeClr val="bg1">
                    <a:lumMod val="85000"/>
                  </a:schemeClr>
                </a:solidFill>
              </a:endParaRPr>
            </a:p>
          </p:txBody>
        </p:sp>
        <p:sp>
          <p:nvSpPr>
            <p:cNvPr id="23" name="TextBox 22">
              <a:extLst>
                <a:ext uri="{FF2B5EF4-FFF2-40B4-BE49-F238E27FC236}">
                  <a16:creationId xmlns:a16="http://schemas.microsoft.com/office/drawing/2014/main" id="{E1561EFC-0B37-2796-28CA-0E1CD2D60021}"/>
                </a:ext>
              </a:extLst>
            </p:cNvPr>
            <p:cNvSpPr txBox="1"/>
            <p:nvPr/>
          </p:nvSpPr>
          <p:spPr>
            <a:xfrm>
              <a:off x="6637850" y="3704870"/>
              <a:ext cx="3177473" cy="292388"/>
            </a:xfrm>
            <a:prstGeom prst="rect">
              <a:avLst/>
            </a:prstGeom>
            <a:noFill/>
          </p:spPr>
          <p:txBody>
            <a:bodyPr wrap="none" rtlCol="0">
              <a:spAutoFit/>
            </a:bodyPr>
            <a:lstStyle/>
            <a:p>
              <a:r>
                <a:rPr lang="en-US" sz="1300" b="1" dirty="0">
                  <a:solidFill>
                    <a:schemeClr val="bg1">
                      <a:lumMod val="85000"/>
                    </a:schemeClr>
                  </a:solidFill>
                </a:rPr>
                <a:t>Infer cell-cell communication network</a:t>
              </a:r>
              <a:endParaRPr lang="en-KR" sz="1300" b="1" dirty="0">
                <a:solidFill>
                  <a:schemeClr val="bg1">
                    <a:lumMod val="85000"/>
                  </a:schemeClr>
                </a:solidFill>
              </a:endParaRPr>
            </a:p>
          </p:txBody>
        </p:sp>
        <p:sp>
          <p:nvSpPr>
            <p:cNvPr id="24" name="TextBox 23">
              <a:extLst>
                <a:ext uri="{FF2B5EF4-FFF2-40B4-BE49-F238E27FC236}">
                  <a16:creationId xmlns:a16="http://schemas.microsoft.com/office/drawing/2014/main" id="{5EDFBFCF-5F88-A4C2-831C-93A835CC4812}"/>
                </a:ext>
              </a:extLst>
            </p:cNvPr>
            <p:cNvSpPr txBox="1"/>
            <p:nvPr/>
          </p:nvSpPr>
          <p:spPr>
            <a:xfrm>
              <a:off x="10502867" y="3704870"/>
              <a:ext cx="1204369" cy="292388"/>
            </a:xfrm>
            <a:prstGeom prst="rect">
              <a:avLst/>
            </a:prstGeom>
            <a:noFill/>
          </p:spPr>
          <p:txBody>
            <a:bodyPr wrap="none" rtlCol="0">
              <a:spAutoFit/>
            </a:bodyPr>
            <a:lstStyle/>
            <a:p>
              <a:r>
                <a:rPr lang="en-US" sz="1300" b="1" dirty="0">
                  <a:solidFill>
                    <a:schemeClr val="bg1">
                      <a:lumMod val="85000"/>
                    </a:schemeClr>
                  </a:solidFill>
                </a:rPr>
                <a:t>Visualization</a:t>
              </a:r>
              <a:endParaRPr lang="en-KR" sz="1300" b="1" dirty="0">
                <a:solidFill>
                  <a:schemeClr val="bg1">
                    <a:lumMod val="85000"/>
                  </a:schemeClr>
                </a:solidFill>
              </a:endParaRPr>
            </a:p>
          </p:txBody>
        </p:sp>
        <p:cxnSp>
          <p:nvCxnSpPr>
            <p:cNvPr id="25" name="직선 연결선[R] 24">
              <a:extLst>
                <a:ext uri="{FF2B5EF4-FFF2-40B4-BE49-F238E27FC236}">
                  <a16:creationId xmlns:a16="http://schemas.microsoft.com/office/drawing/2014/main" id="{6134BE94-3525-2E34-45F3-C39BB3ACD731}"/>
                </a:ext>
              </a:extLst>
            </p:cNvPr>
            <p:cNvCxnSpPr>
              <a:cxnSpLocks/>
              <a:stCxn id="20" idx="3"/>
              <a:endCxn id="21" idx="1"/>
            </p:cNvCxnSpPr>
            <p:nvPr/>
          </p:nvCxnSpPr>
          <p:spPr>
            <a:xfrm>
              <a:off x="1387366" y="3851064"/>
              <a:ext cx="507269"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직선 연결선[R] 25">
              <a:extLst>
                <a:ext uri="{FF2B5EF4-FFF2-40B4-BE49-F238E27FC236}">
                  <a16:creationId xmlns:a16="http://schemas.microsoft.com/office/drawing/2014/main" id="{73D32130-6375-8E9D-2872-8C542291D581}"/>
                </a:ext>
              </a:extLst>
            </p:cNvPr>
            <p:cNvCxnSpPr>
              <a:cxnSpLocks/>
              <a:stCxn id="21" idx="3"/>
              <a:endCxn id="22" idx="1"/>
            </p:cNvCxnSpPr>
            <p:nvPr/>
          </p:nvCxnSpPr>
          <p:spPr>
            <a:xfrm>
              <a:off x="3239875" y="3851064"/>
              <a:ext cx="581411"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직선 연결선[R] 26">
              <a:extLst>
                <a:ext uri="{FF2B5EF4-FFF2-40B4-BE49-F238E27FC236}">
                  <a16:creationId xmlns:a16="http://schemas.microsoft.com/office/drawing/2014/main" id="{32EA98C5-7D75-5169-1DE0-FC08B91D43D7}"/>
                </a:ext>
              </a:extLst>
            </p:cNvPr>
            <p:cNvCxnSpPr>
              <a:cxnSpLocks/>
              <a:stCxn id="22" idx="3"/>
              <a:endCxn id="23" idx="1"/>
            </p:cNvCxnSpPr>
            <p:nvPr/>
          </p:nvCxnSpPr>
          <p:spPr>
            <a:xfrm>
              <a:off x="6070620" y="3851064"/>
              <a:ext cx="567230"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직선 연결선[R] 27">
              <a:extLst>
                <a:ext uri="{FF2B5EF4-FFF2-40B4-BE49-F238E27FC236}">
                  <a16:creationId xmlns:a16="http://schemas.microsoft.com/office/drawing/2014/main" id="{D503BC1B-3CF6-4AF6-FF3B-B175F3F7D739}"/>
                </a:ext>
              </a:extLst>
            </p:cNvPr>
            <p:cNvCxnSpPr>
              <a:cxnSpLocks/>
              <a:stCxn id="23" idx="3"/>
              <a:endCxn id="24" idx="1"/>
            </p:cNvCxnSpPr>
            <p:nvPr/>
          </p:nvCxnSpPr>
          <p:spPr>
            <a:xfrm>
              <a:off x="9815323" y="3851064"/>
              <a:ext cx="687544"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934850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Load dataset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47</a:t>
            </a:fld>
            <a:endParaRPr lang="en-KR" dirty="0"/>
          </a:p>
        </p:txBody>
      </p:sp>
      <p:grpSp>
        <p:nvGrpSpPr>
          <p:cNvPr id="3" name="Group 2">
            <a:extLst>
              <a:ext uri="{FF2B5EF4-FFF2-40B4-BE49-F238E27FC236}">
                <a16:creationId xmlns:a16="http://schemas.microsoft.com/office/drawing/2014/main" id="{7972CFA2-2937-644B-972B-7730A9B79882}"/>
              </a:ext>
            </a:extLst>
          </p:cNvPr>
          <p:cNvGrpSpPr/>
          <p:nvPr/>
        </p:nvGrpSpPr>
        <p:grpSpPr>
          <a:xfrm>
            <a:off x="410817" y="1400400"/>
            <a:ext cx="11198085" cy="1905509"/>
            <a:chOff x="459049" y="1305064"/>
            <a:chExt cx="11198085" cy="1905509"/>
          </a:xfrm>
        </p:grpSpPr>
        <p:sp>
          <p:nvSpPr>
            <p:cNvPr id="10" name="직사각형 5">
              <a:extLst>
                <a:ext uri="{FF2B5EF4-FFF2-40B4-BE49-F238E27FC236}">
                  <a16:creationId xmlns:a16="http://schemas.microsoft.com/office/drawing/2014/main" id="{0CEFC34F-82EE-A647-A7B0-C823B13F2B3B}"/>
                </a:ext>
              </a:extLst>
            </p:cNvPr>
            <p:cNvSpPr/>
            <p:nvPr/>
          </p:nvSpPr>
          <p:spPr>
            <a:xfrm>
              <a:off x="459050" y="1754635"/>
              <a:ext cx="11198084" cy="14559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data.input</a:t>
              </a:r>
              <a:r>
                <a:rPr lang="en-US" dirty="0">
                  <a:solidFill>
                    <a:schemeClr val="tx1"/>
                  </a:solidFill>
                  <a:latin typeface="Courier New" panose="02070309020205020404" pitchFamily="49" charset="0"/>
                  <a:cs typeface="Courier New" panose="02070309020205020404" pitchFamily="49" charset="0"/>
                </a:rPr>
                <a:t> = </a:t>
              </a:r>
              <a:r>
                <a:rPr lang="en-US" dirty="0" err="1">
                  <a:solidFill>
                    <a:schemeClr val="tx1"/>
                  </a:solidFill>
                  <a:latin typeface="Courier New" panose="02070309020205020404" pitchFamily="49" charset="0"/>
                  <a:cs typeface="Courier New" panose="02070309020205020404" pitchFamily="49" charset="0"/>
                </a:rPr>
                <a:t>GetAssayData</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visium.brain</a:t>
              </a:r>
              <a:r>
                <a:rPr lang="en-US" dirty="0">
                  <a:solidFill>
                    <a:schemeClr val="tx1"/>
                  </a:solidFill>
                  <a:latin typeface="Courier New" panose="02070309020205020404" pitchFamily="49" charset="0"/>
                  <a:cs typeface="Courier New" panose="02070309020205020404" pitchFamily="49" charset="0"/>
                </a:rPr>
                <a:t>, slot = "data", assay = "SCT")</a:t>
              </a:r>
            </a:p>
            <a:p>
              <a:r>
                <a:rPr lang="en-US" dirty="0">
                  <a:solidFill>
                    <a:schemeClr val="tx1"/>
                  </a:solidFill>
                  <a:latin typeface="Courier New" panose="02070309020205020404" pitchFamily="49" charset="0"/>
                  <a:cs typeface="Courier New" panose="02070309020205020404" pitchFamily="49" charset="0"/>
                </a:rPr>
                <a:t>meta = </a:t>
              </a:r>
              <a:r>
                <a:rPr lang="en-US" dirty="0" err="1">
                  <a:solidFill>
                    <a:schemeClr val="tx1"/>
                  </a:solidFill>
                  <a:latin typeface="Courier New" panose="02070309020205020404" pitchFamily="49" charset="0"/>
                  <a:cs typeface="Courier New" panose="02070309020205020404" pitchFamily="49" charset="0"/>
                </a:rPr>
                <a:t>data.frame</a:t>
              </a:r>
              <a:r>
                <a:rPr lang="en-US" dirty="0">
                  <a:solidFill>
                    <a:schemeClr val="tx1"/>
                  </a:solidFill>
                  <a:latin typeface="Courier New" panose="02070309020205020404" pitchFamily="49" charset="0"/>
                  <a:cs typeface="Courier New" panose="02070309020205020404" pitchFamily="49" charset="0"/>
                </a:rPr>
                <a:t>(labels = Idents(</a:t>
              </a:r>
              <a:r>
                <a:rPr lang="en-US" dirty="0" err="1">
                  <a:solidFill>
                    <a:schemeClr val="tx1"/>
                  </a:solidFill>
                  <a:latin typeface="Courier New" panose="02070309020205020404" pitchFamily="49" charset="0"/>
                  <a:cs typeface="Courier New" panose="02070309020205020404" pitchFamily="49" charset="0"/>
                </a:rPr>
                <a:t>visium.brain</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row.names</a:t>
              </a:r>
              <a:r>
                <a:rPr lang="en-US" dirty="0">
                  <a:solidFill>
                    <a:schemeClr val="tx1"/>
                  </a:solidFill>
                  <a:latin typeface="Courier New" panose="02070309020205020404" pitchFamily="49" charset="0"/>
                  <a:cs typeface="Courier New" panose="02070309020205020404" pitchFamily="49" charset="0"/>
                </a:rPr>
                <a:t> = names(Idents(</a:t>
              </a:r>
              <a:r>
                <a:rPr lang="en-US" dirty="0" err="1">
                  <a:solidFill>
                    <a:schemeClr val="tx1"/>
                  </a:solidFill>
                  <a:latin typeface="Courier New" panose="02070309020205020404" pitchFamily="49" charset="0"/>
                  <a:cs typeface="Courier New" panose="02070309020205020404" pitchFamily="49" charset="0"/>
                </a:rPr>
                <a:t>visium.brain</a:t>
              </a:r>
              <a:r>
                <a:rPr lang="en-US" dirty="0">
                  <a:solidFill>
                    <a:schemeClr val="tx1"/>
                  </a:solidFill>
                  <a:latin typeface="Courier New" panose="02070309020205020404" pitchFamily="49" charset="0"/>
                  <a:cs typeface="Courier New" panose="02070309020205020404" pitchFamily="49" charset="0"/>
                </a:rPr>
                <a:t>)))</a:t>
              </a:r>
            </a:p>
            <a:p>
              <a:r>
                <a:rPr lang="en-US" dirty="0">
                  <a:solidFill>
                    <a:schemeClr val="tx1"/>
                  </a:solidFill>
                  <a:latin typeface="Courier New" panose="02070309020205020404" pitchFamily="49" charset="0"/>
                  <a:cs typeface="Courier New" panose="02070309020205020404" pitchFamily="49" charset="0"/>
                </a:rPr>
                <a:t>unique(</a:t>
              </a:r>
              <a:r>
                <a:rPr lang="en-US" dirty="0" err="1">
                  <a:solidFill>
                    <a:schemeClr val="tx1"/>
                  </a:solidFill>
                  <a:latin typeface="Courier New" panose="02070309020205020404" pitchFamily="49" charset="0"/>
                  <a:cs typeface="Courier New" panose="02070309020205020404" pitchFamily="49" charset="0"/>
                </a:rPr>
                <a:t>meta$labels</a:t>
              </a:r>
              <a:r>
                <a:rPr lang="en-US" dirty="0">
                  <a:solidFill>
                    <a:schemeClr val="tx1"/>
                  </a:solidFill>
                  <a:latin typeface="Courier New" panose="02070309020205020404" pitchFamily="49" charset="0"/>
                  <a:cs typeface="Courier New" panose="02070309020205020404" pitchFamily="49" charset="0"/>
                </a:rPr>
                <a:t>) # check the cell labels</a:t>
              </a:r>
            </a:p>
          </p:txBody>
        </p:sp>
        <p:sp>
          <p:nvSpPr>
            <p:cNvPr id="9" name="Rectangle 8">
              <a:extLst>
                <a:ext uri="{FF2B5EF4-FFF2-40B4-BE49-F238E27FC236}">
                  <a16:creationId xmlns:a16="http://schemas.microsoft.com/office/drawing/2014/main" id="{E2A51D32-9D96-DE4A-A193-2A1C50D8B2C7}"/>
                </a:ext>
              </a:extLst>
            </p:cNvPr>
            <p:cNvSpPr/>
            <p:nvPr/>
          </p:nvSpPr>
          <p:spPr>
            <a:xfrm>
              <a:off x="459049" y="1305064"/>
              <a:ext cx="6014788" cy="461665"/>
            </a:xfrm>
            <a:prstGeom prst="rect">
              <a:avLst/>
            </a:prstGeom>
          </p:spPr>
          <p:txBody>
            <a:bodyPr wrap="none">
              <a:spAutoFit/>
            </a:bodyPr>
            <a:lstStyle/>
            <a:p>
              <a:r>
                <a:rPr lang="en-US" sz="2400" b="1" dirty="0"/>
                <a:t>Prepare input data for </a:t>
              </a:r>
              <a:r>
                <a:rPr lang="en-US" sz="2400" b="1" dirty="0" err="1"/>
                <a:t>CellChat</a:t>
              </a:r>
              <a:r>
                <a:rPr lang="en-US" sz="2400" b="1" dirty="0"/>
                <a:t> analysis</a:t>
              </a:r>
            </a:p>
          </p:txBody>
        </p:sp>
      </p:grpSp>
      <p:pic>
        <p:nvPicPr>
          <p:cNvPr id="7" name="Picture 6">
            <a:extLst>
              <a:ext uri="{FF2B5EF4-FFF2-40B4-BE49-F238E27FC236}">
                <a16:creationId xmlns:a16="http://schemas.microsoft.com/office/drawing/2014/main" id="{60F01377-EF08-A947-87CD-E9F1A40F4382}"/>
              </a:ext>
            </a:extLst>
          </p:cNvPr>
          <p:cNvPicPr>
            <a:picLocks noChangeAspect="1"/>
          </p:cNvPicPr>
          <p:nvPr/>
        </p:nvPicPr>
        <p:blipFill>
          <a:blip r:embed="rId2"/>
          <a:stretch>
            <a:fillRect/>
          </a:stretch>
        </p:blipFill>
        <p:spPr>
          <a:xfrm>
            <a:off x="410816" y="3333158"/>
            <a:ext cx="7095199" cy="785183"/>
          </a:xfrm>
          <a:prstGeom prst="rect">
            <a:avLst/>
          </a:prstGeom>
        </p:spPr>
      </p:pic>
      <p:grpSp>
        <p:nvGrpSpPr>
          <p:cNvPr id="8" name="그룹 7">
            <a:extLst>
              <a:ext uri="{FF2B5EF4-FFF2-40B4-BE49-F238E27FC236}">
                <a16:creationId xmlns:a16="http://schemas.microsoft.com/office/drawing/2014/main" id="{C7084EBA-0919-4F0D-D1BF-4A845BDD6E66}"/>
              </a:ext>
            </a:extLst>
          </p:cNvPr>
          <p:cNvGrpSpPr/>
          <p:nvPr/>
        </p:nvGrpSpPr>
        <p:grpSpPr>
          <a:xfrm>
            <a:off x="447790" y="11101"/>
            <a:ext cx="11296419" cy="292388"/>
            <a:chOff x="410817" y="3704870"/>
            <a:chExt cx="11296419" cy="292388"/>
          </a:xfrm>
        </p:grpSpPr>
        <p:sp>
          <p:nvSpPr>
            <p:cNvPr id="18" name="TextBox 17">
              <a:extLst>
                <a:ext uri="{FF2B5EF4-FFF2-40B4-BE49-F238E27FC236}">
                  <a16:creationId xmlns:a16="http://schemas.microsoft.com/office/drawing/2014/main" id="{103FEB06-A676-84C3-A051-102E1031AD82}"/>
                </a:ext>
              </a:extLst>
            </p:cNvPr>
            <p:cNvSpPr txBox="1"/>
            <p:nvPr/>
          </p:nvSpPr>
          <p:spPr>
            <a:xfrm>
              <a:off x="410817" y="3704870"/>
              <a:ext cx="976549" cy="292388"/>
            </a:xfrm>
            <a:prstGeom prst="rect">
              <a:avLst/>
            </a:prstGeom>
            <a:noFill/>
          </p:spPr>
          <p:txBody>
            <a:bodyPr wrap="none" rtlCol="0">
              <a:spAutoFit/>
            </a:bodyPr>
            <a:lstStyle/>
            <a:p>
              <a:r>
                <a:rPr lang="en-KR" sz="1300" b="1" dirty="0">
                  <a:latin typeface="Arial" panose="020B0604020202020204" pitchFamily="34" charset="0"/>
                  <a:cs typeface="Arial" panose="020B0604020202020204" pitchFamily="34" charset="0"/>
                </a:rPr>
                <a:t>Load data</a:t>
              </a:r>
            </a:p>
          </p:txBody>
        </p:sp>
        <p:sp>
          <p:nvSpPr>
            <p:cNvPr id="19" name="TextBox 18">
              <a:extLst>
                <a:ext uri="{FF2B5EF4-FFF2-40B4-BE49-F238E27FC236}">
                  <a16:creationId xmlns:a16="http://schemas.microsoft.com/office/drawing/2014/main" id="{B1E4ABEF-AA52-231D-F2A2-C86B39AC7F15}"/>
                </a:ext>
              </a:extLst>
            </p:cNvPr>
            <p:cNvSpPr txBox="1"/>
            <p:nvPr/>
          </p:nvSpPr>
          <p:spPr>
            <a:xfrm>
              <a:off x="1894635" y="3704870"/>
              <a:ext cx="1345240" cy="292388"/>
            </a:xfrm>
            <a:prstGeom prst="rect">
              <a:avLst/>
            </a:prstGeom>
            <a:noFill/>
          </p:spPr>
          <p:txBody>
            <a:bodyPr wrap="none" rtlCol="0">
              <a:spAutoFit/>
            </a:bodyPr>
            <a:lstStyle/>
            <a:p>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20" name="TextBox 19">
              <a:extLst>
                <a:ext uri="{FF2B5EF4-FFF2-40B4-BE49-F238E27FC236}">
                  <a16:creationId xmlns:a16="http://schemas.microsoft.com/office/drawing/2014/main" id="{AF9F3E6D-57AD-7839-9C3B-1ADAEB629C49}"/>
                </a:ext>
              </a:extLst>
            </p:cNvPr>
            <p:cNvSpPr txBox="1"/>
            <p:nvPr/>
          </p:nvSpPr>
          <p:spPr>
            <a:xfrm>
              <a:off x="3821286" y="3704870"/>
              <a:ext cx="2249334" cy="292388"/>
            </a:xfrm>
            <a:prstGeom prst="rect">
              <a:avLst/>
            </a:prstGeom>
            <a:noFill/>
          </p:spPr>
          <p:txBody>
            <a:bodyPr wrap="none" rtlCol="0">
              <a:spAutoFit/>
            </a:bodyPr>
            <a:lstStyle/>
            <a:p>
              <a:r>
                <a:rPr lang="en-US" sz="1300" b="1" dirty="0">
                  <a:solidFill>
                    <a:schemeClr val="bg1">
                      <a:lumMod val="85000"/>
                    </a:schemeClr>
                  </a:solidFill>
                </a:rPr>
                <a:t>Find ligand-receptor pairs</a:t>
              </a:r>
              <a:endParaRPr lang="en-KR" sz="1300" b="1" dirty="0">
                <a:solidFill>
                  <a:schemeClr val="bg1">
                    <a:lumMod val="85000"/>
                  </a:schemeClr>
                </a:solidFill>
              </a:endParaRPr>
            </a:p>
          </p:txBody>
        </p:sp>
        <p:sp>
          <p:nvSpPr>
            <p:cNvPr id="21" name="TextBox 20">
              <a:extLst>
                <a:ext uri="{FF2B5EF4-FFF2-40B4-BE49-F238E27FC236}">
                  <a16:creationId xmlns:a16="http://schemas.microsoft.com/office/drawing/2014/main" id="{B6C71BBC-671A-B3F8-49D3-D940AD937B2C}"/>
                </a:ext>
              </a:extLst>
            </p:cNvPr>
            <p:cNvSpPr txBox="1"/>
            <p:nvPr/>
          </p:nvSpPr>
          <p:spPr>
            <a:xfrm>
              <a:off x="6637850" y="3704870"/>
              <a:ext cx="3177473" cy="292388"/>
            </a:xfrm>
            <a:prstGeom prst="rect">
              <a:avLst/>
            </a:prstGeom>
            <a:noFill/>
          </p:spPr>
          <p:txBody>
            <a:bodyPr wrap="none" rtlCol="0">
              <a:spAutoFit/>
            </a:bodyPr>
            <a:lstStyle/>
            <a:p>
              <a:r>
                <a:rPr lang="en-US" sz="1300" b="1" dirty="0">
                  <a:solidFill>
                    <a:schemeClr val="bg1">
                      <a:lumMod val="85000"/>
                    </a:schemeClr>
                  </a:solidFill>
                </a:rPr>
                <a:t>Infer cell-cell communication network</a:t>
              </a:r>
              <a:endParaRPr lang="en-KR" sz="1300" b="1" dirty="0">
                <a:solidFill>
                  <a:schemeClr val="bg1">
                    <a:lumMod val="85000"/>
                  </a:schemeClr>
                </a:solidFill>
              </a:endParaRPr>
            </a:p>
          </p:txBody>
        </p:sp>
        <p:sp>
          <p:nvSpPr>
            <p:cNvPr id="22" name="TextBox 21">
              <a:extLst>
                <a:ext uri="{FF2B5EF4-FFF2-40B4-BE49-F238E27FC236}">
                  <a16:creationId xmlns:a16="http://schemas.microsoft.com/office/drawing/2014/main" id="{890300BD-790E-32B2-E0DC-A16A5B2F08A6}"/>
                </a:ext>
              </a:extLst>
            </p:cNvPr>
            <p:cNvSpPr txBox="1"/>
            <p:nvPr/>
          </p:nvSpPr>
          <p:spPr>
            <a:xfrm>
              <a:off x="10502867" y="3704870"/>
              <a:ext cx="1204369" cy="292388"/>
            </a:xfrm>
            <a:prstGeom prst="rect">
              <a:avLst/>
            </a:prstGeom>
            <a:noFill/>
          </p:spPr>
          <p:txBody>
            <a:bodyPr wrap="none" rtlCol="0">
              <a:spAutoFit/>
            </a:bodyPr>
            <a:lstStyle/>
            <a:p>
              <a:r>
                <a:rPr lang="en-US" sz="1300" b="1" dirty="0">
                  <a:solidFill>
                    <a:schemeClr val="bg1">
                      <a:lumMod val="85000"/>
                    </a:schemeClr>
                  </a:solidFill>
                </a:rPr>
                <a:t>Visualization</a:t>
              </a:r>
              <a:endParaRPr lang="en-KR" sz="1300" b="1" dirty="0">
                <a:solidFill>
                  <a:schemeClr val="bg1">
                    <a:lumMod val="85000"/>
                  </a:schemeClr>
                </a:solidFill>
              </a:endParaRPr>
            </a:p>
          </p:txBody>
        </p:sp>
        <p:cxnSp>
          <p:nvCxnSpPr>
            <p:cNvPr id="23" name="직선 연결선[R] 22">
              <a:extLst>
                <a:ext uri="{FF2B5EF4-FFF2-40B4-BE49-F238E27FC236}">
                  <a16:creationId xmlns:a16="http://schemas.microsoft.com/office/drawing/2014/main" id="{8722B11B-E450-1BEF-A4BE-2909FE2092A3}"/>
                </a:ext>
              </a:extLst>
            </p:cNvPr>
            <p:cNvCxnSpPr>
              <a:cxnSpLocks/>
              <a:stCxn id="18" idx="3"/>
              <a:endCxn id="19" idx="1"/>
            </p:cNvCxnSpPr>
            <p:nvPr/>
          </p:nvCxnSpPr>
          <p:spPr>
            <a:xfrm>
              <a:off x="1387366" y="3851064"/>
              <a:ext cx="507269"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직선 연결선[R] 23">
              <a:extLst>
                <a:ext uri="{FF2B5EF4-FFF2-40B4-BE49-F238E27FC236}">
                  <a16:creationId xmlns:a16="http://schemas.microsoft.com/office/drawing/2014/main" id="{B0CF9018-B75C-25D9-431C-3D26DEE46D32}"/>
                </a:ext>
              </a:extLst>
            </p:cNvPr>
            <p:cNvCxnSpPr>
              <a:cxnSpLocks/>
              <a:stCxn id="19" idx="3"/>
              <a:endCxn id="20" idx="1"/>
            </p:cNvCxnSpPr>
            <p:nvPr/>
          </p:nvCxnSpPr>
          <p:spPr>
            <a:xfrm>
              <a:off x="3239875" y="3851064"/>
              <a:ext cx="581411"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직선 연결선[R] 24">
              <a:extLst>
                <a:ext uri="{FF2B5EF4-FFF2-40B4-BE49-F238E27FC236}">
                  <a16:creationId xmlns:a16="http://schemas.microsoft.com/office/drawing/2014/main" id="{67BFC130-5EE8-55E1-2AC0-2F63093080AB}"/>
                </a:ext>
              </a:extLst>
            </p:cNvPr>
            <p:cNvCxnSpPr>
              <a:cxnSpLocks/>
              <a:stCxn id="20" idx="3"/>
              <a:endCxn id="21" idx="1"/>
            </p:cNvCxnSpPr>
            <p:nvPr/>
          </p:nvCxnSpPr>
          <p:spPr>
            <a:xfrm>
              <a:off x="6070620" y="3851064"/>
              <a:ext cx="567230"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직선 연결선[R] 25">
              <a:extLst>
                <a:ext uri="{FF2B5EF4-FFF2-40B4-BE49-F238E27FC236}">
                  <a16:creationId xmlns:a16="http://schemas.microsoft.com/office/drawing/2014/main" id="{3A94BEA3-06C7-3E12-ACBA-AE17289B0826}"/>
                </a:ext>
              </a:extLst>
            </p:cNvPr>
            <p:cNvCxnSpPr>
              <a:cxnSpLocks/>
              <a:stCxn id="21" idx="3"/>
              <a:endCxn id="22" idx="1"/>
            </p:cNvCxnSpPr>
            <p:nvPr/>
          </p:nvCxnSpPr>
          <p:spPr>
            <a:xfrm>
              <a:off x="9815323" y="3851064"/>
              <a:ext cx="687544"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050451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Load dataset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48</a:t>
            </a:fld>
            <a:endParaRPr lang="en-KR" dirty="0"/>
          </a:p>
        </p:txBody>
      </p:sp>
      <p:grpSp>
        <p:nvGrpSpPr>
          <p:cNvPr id="3" name="Group 2">
            <a:extLst>
              <a:ext uri="{FF2B5EF4-FFF2-40B4-BE49-F238E27FC236}">
                <a16:creationId xmlns:a16="http://schemas.microsoft.com/office/drawing/2014/main" id="{7972CFA2-2937-644B-972B-7730A9B79882}"/>
              </a:ext>
            </a:extLst>
          </p:cNvPr>
          <p:cNvGrpSpPr/>
          <p:nvPr/>
        </p:nvGrpSpPr>
        <p:grpSpPr>
          <a:xfrm>
            <a:off x="410817" y="1400400"/>
            <a:ext cx="11198085" cy="4057199"/>
            <a:chOff x="459049" y="1305064"/>
            <a:chExt cx="11198085" cy="4057199"/>
          </a:xfrm>
        </p:grpSpPr>
        <p:sp>
          <p:nvSpPr>
            <p:cNvPr id="10" name="직사각형 5">
              <a:extLst>
                <a:ext uri="{FF2B5EF4-FFF2-40B4-BE49-F238E27FC236}">
                  <a16:creationId xmlns:a16="http://schemas.microsoft.com/office/drawing/2014/main" id="{0CEFC34F-82EE-A647-A7B0-C823B13F2B3B}"/>
                </a:ext>
              </a:extLst>
            </p:cNvPr>
            <p:cNvSpPr/>
            <p:nvPr/>
          </p:nvSpPr>
          <p:spPr>
            <a:xfrm>
              <a:off x="459050" y="1754634"/>
              <a:ext cx="11198084" cy="36076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err="1">
                  <a:solidFill>
                    <a:schemeClr val="tx1"/>
                  </a:solidFill>
                  <a:latin typeface="Courier New" panose="02070309020205020404" pitchFamily="49" charset="0"/>
                  <a:cs typeface="Courier New" panose="02070309020205020404" pitchFamily="49" charset="0"/>
                </a:rPr>
                <a:t>spatial.locs</a:t>
              </a:r>
              <a:r>
                <a:rPr lang="en-US" altLang="ko-KR" dirty="0">
                  <a:solidFill>
                    <a:schemeClr val="tx1"/>
                  </a:solidFill>
                  <a:latin typeface="Courier New" panose="02070309020205020404" pitchFamily="49" charset="0"/>
                  <a:cs typeface="Courier New" panose="02070309020205020404" pitchFamily="49" charset="0"/>
                </a:rPr>
                <a:t> = </a:t>
              </a:r>
              <a:r>
                <a:rPr lang="en-US" altLang="ko-KR" dirty="0" err="1">
                  <a:solidFill>
                    <a:schemeClr val="tx1"/>
                  </a:solidFill>
                  <a:latin typeface="Courier New" panose="02070309020205020404" pitchFamily="49" charset="0"/>
                  <a:cs typeface="Courier New" panose="02070309020205020404" pitchFamily="49" charset="0"/>
                </a:rPr>
                <a:t>GetTissueCoordinates</a:t>
              </a:r>
              <a:r>
                <a:rPr lang="en-US" altLang="ko-KR" dirty="0">
                  <a:solidFill>
                    <a:schemeClr val="tx1"/>
                  </a:solidFill>
                  <a:latin typeface="Courier New" panose="02070309020205020404" pitchFamily="49" charset="0"/>
                  <a:cs typeface="Courier New" panose="02070309020205020404" pitchFamily="49" charset="0"/>
                </a:rPr>
                <a:t>(</a:t>
              </a:r>
              <a:r>
                <a:rPr lang="en-US" altLang="ko-KR" dirty="0" err="1">
                  <a:solidFill>
                    <a:schemeClr val="tx1"/>
                  </a:solidFill>
                  <a:latin typeface="Courier New" panose="02070309020205020404" pitchFamily="49" charset="0"/>
                  <a:cs typeface="Courier New" panose="02070309020205020404" pitchFamily="49" charset="0"/>
                </a:rPr>
                <a:t>visium.brain</a:t>
              </a:r>
              <a:r>
                <a:rPr lang="en-US" altLang="ko-KR" dirty="0">
                  <a:solidFill>
                    <a:schemeClr val="tx1"/>
                  </a:solidFill>
                  <a:latin typeface="Courier New" panose="02070309020205020404" pitchFamily="49" charset="0"/>
                  <a:cs typeface="Courier New" panose="02070309020205020404" pitchFamily="49" charset="0"/>
                </a:rPr>
                <a:t>, scale = NULL, cols = c("</a:t>
              </a:r>
              <a:r>
                <a:rPr lang="en-US" altLang="ko-KR" dirty="0" err="1">
                  <a:solidFill>
                    <a:schemeClr val="tx1"/>
                  </a:solidFill>
                  <a:latin typeface="Courier New" panose="02070309020205020404" pitchFamily="49" charset="0"/>
                  <a:cs typeface="Courier New" panose="02070309020205020404" pitchFamily="49" charset="0"/>
                </a:rPr>
                <a:t>imagerow</a:t>
              </a:r>
              <a:r>
                <a:rPr lang="en-US" altLang="ko-KR" dirty="0">
                  <a:solidFill>
                    <a:schemeClr val="tx1"/>
                  </a:solidFill>
                  <a:latin typeface="Courier New" panose="02070309020205020404" pitchFamily="49" charset="0"/>
                  <a:cs typeface="Courier New" panose="02070309020205020404" pitchFamily="49" charset="0"/>
                </a:rPr>
                <a:t>", "</a:t>
              </a:r>
              <a:r>
                <a:rPr lang="en-US" altLang="ko-KR" dirty="0" err="1">
                  <a:solidFill>
                    <a:schemeClr val="tx1"/>
                  </a:solidFill>
                  <a:latin typeface="Courier New" panose="02070309020205020404" pitchFamily="49" charset="0"/>
                  <a:cs typeface="Courier New" panose="02070309020205020404" pitchFamily="49" charset="0"/>
                </a:rPr>
                <a:t>imagecol</a:t>
              </a:r>
              <a:r>
                <a:rPr lang="en-US" altLang="ko-KR" dirty="0">
                  <a:solidFill>
                    <a:schemeClr val="tx1"/>
                  </a:solidFill>
                  <a:latin typeface="Courier New" panose="02070309020205020404" pitchFamily="49" charset="0"/>
                  <a:cs typeface="Courier New" panose="02070309020205020404" pitchFamily="49" charset="0"/>
                </a:rPr>
                <a:t>")) </a:t>
              </a:r>
            </a:p>
            <a:p>
              <a:endParaRPr lang="en-US" altLang="ko-KR" dirty="0">
                <a:solidFill>
                  <a:schemeClr val="tx1"/>
                </a:solidFill>
                <a:latin typeface="Courier New" panose="02070309020205020404" pitchFamily="49" charset="0"/>
                <a:cs typeface="Courier New" panose="02070309020205020404" pitchFamily="49" charset="0"/>
              </a:endParaRPr>
            </a:p>
            <a:p>
              <a:r>
                <a:rPr lang="en-US" altLang="ko-KR" dirty="0" err="1">
                  <a:solidFill>
                    <a:schemeClr val="tx1"/>
                  </a:solidFill>
                  <a:latin typeface="Courier New" panose="02070309020205020404" pitchFamily="49" charset="0"/>
                  <a:cs typeface="Courier New" panose="02070309020205020404" pitchFamily="49" charset="0"/>
                </a:rPr>
                <a:t>scale.factors</a:t>
              </a:r>
              <a:r>
                <a:rPr lang="en-US" altLang="ko-KR" dirty="0">
                  <a:solidFill>
                    <a:schemeClr val="tx1"/>
                  </a:solidFill>
                  <a:latin typeface="Courier New" panose="02070309020205020404" pitchFamily="49" charset="0"/>
                  <a:cs typeface="Courier New" panose="02070309020205020404" pitchFamily="49" charset="0"/>
                </a:rPr>
                <a:t> = </a:t>
              </a:r>
              <a:r>
                <a:rPr lang="en-US" altLang="ko-KR" dirty="0" err="1">
                  <a:solidFill>
                    <a:schemeClr val="tx1"/>
                  </a:solidFill>
                  <a:latin typeface="Courier New" panose="02070309020205020404" pitchFamily="49" charset="0"/>
                  <a:cs typeface="Courier New" panose="02070309020205020404" pitchFamily="49" charset="0"/>
                </a:rPr>
                <a:t>jsonlite</a:t>
              </a:r>
              <a:r>
                <a:rPr lang="en-US" altLang="ko-KR" dirty="0">
                  <a:solidFill>
                    <a:schemeClr val="tx1"/>
                  </a:solidFill>
                  <a:latin typeface="Courier New" panose="02070309020205020404" pitchFamily="49" charset="0"/>
                  <a:cs typeface="Courier New" panose="02070309020205020404" pitchFamily="49" charset="0"/>
                </a:rPr>
                <a:t>::</a:t>
              </a:r>
              <a:r>
                <a:rPr lang="en-US" altLang="ko-KR" dirty="0" err="1">
                  <a:solidFill>
                    <a:schemeClr val="tx1"/>
                  </a:solidFill>
                  <a:latin typeface="Courier New" panose="02070309020205020404" pitchFamily="49" charset="0"/>
                  <a:cs typeface="Courier New" panose="02070309020205020404" pitchFamily="49" charset="0"/>
                </a:rPr>
                <a:t>fromJSON</a:t>
              </a:r>
              <a:r>
                <a:rPr lang="en-US" altLang="ko-KR" dirty="0">
                  <a:solidFill>
                    <a:schemeClr val="tx1"/>
                  </a:solidFill>
                  <a:latin typeface="Courier New" panose="02070309020205020404" pitchFamily="49" charset="0"/>
                  <a:cs typeface="Courier New" panose="02070309020205020404" pitchFamily="49" charset="0"/>
                </a:rPr>
                <a:t>(txt = </a:t>
              </a:r>
              <a:r>
                <a:rPr lang="en-US" altLang="ko-KR" dirty="0" err="1">
                  <a:solidFill>
                    <a:schemeClr val="tx1"/>
                  </a:solidFill>
                  <a:latin typeface="Courier New" panose="02070309020205020404" pitchFamily="49" charset="0"/>
                  <a:cs typeface="Courier New" panose="02070309020205020404" pitchFamily="49" charset="0"/>
                </a:rPr>
                <a:t>url</a:t>
              </a:r>
              <a:r>
                <a:rPr lang="en-US" altLang="ko-KR" dirty="0">
                  <a:solidFill>
                    <a:schemeClr val="tx1"/>
                  </a:solidFill>
                  <a:latin typeface="Courier New" panose="02070309020205020404" pitchFamily="49" charset="0"/>
                  <a:cs typeface="Courier New" panose="02070309020205020404" pitchFamily="49" charset="0"/>
                </a:rPr>
                <a:t>('https://parkjooyoung99.github.io/KOGO_2023/data/</a:t>
              </a:r>
              <a:r>
                <a:rPr lang="en-US" altLang="ko-KR" dirty="0" err="1">
                  <a:solidFill>
                    <a:schemeClr val="tx1"/>
                  </a:solidFill>
                  <a:latin typeface="Courier New" panose="02070309020205020404" pitchFamily="49" charset="0"/>
                  <a:cs typeface="Courier New" panose="02070309020205020404" pitchFamily="49" charset="0"/>
                </a:rPr>
                <a:t>scalefactors_json.json</a:t>
              </a:r>
              <a:r>
                <a:rPr lang="en-US" altLang="ko-KR" dirty="0">
                  <a:solidFill>
                    <a:schemeClr val="tx1"/>
                  </a:solidFill>
                  <a:latin typeface="Courier New" panose="02070309020205020404" pitchFamily="49" charset="0"/>
                  <a:cs typeface="Courier New" panose="02070309020205020404" pitchFamily="49" charset="0"/>
                </a:rPr>
                <a:t>'))</a:t>
              </a:r>
            </a:p>
            <a:p>
              <a:endParaRPr lang="en-US" altLang="ko-KR" dirty="0">
                <a:solidFill>
                  <a:schemeClr val="tx1"/>
                </a:solidFill>
                <a:latin typeface="Courier New" panose="02070309020205020404" pitchFamily="49" charset="0"/>
                <a:cs typeface="Courier New" panose="02070309020205020404" pitchFamily="49" charset="0"/>
              </a:endParaRPr>
            </a:p>
            <a:p>
              <a:r>
                <a:rPr lang="en-US" altLang="ko-KR" dirty="0" err="1">
                  <a:solidFill>
                    <a:schemeClr val="tx1"/>
                  </a:solidFill>
                  <a:latin typeface="Courier New" panose="02070309020205020404" pitchFamily="49" charset="0"/>
                  <a:cs typeface="Courier New" panose="02070309020205020404" pitchFamily="49" charset="0"/>
                </a:rPr>
                <a:t>scale.factors</a:t>
              </a:r>
              <a:r>
                <a:rPr lang="en-US" altLang="ko-KR" dirty="0">
                  <a:solidFill>
                    <a:schemeClr val="tx1"/>
                  </a:solidFill>
                  <a:latin typeface="Courier New" panose="02070309020205020404" pitchFamily="49" charset="0"/>
                  <a:cs typeface="Courier New" panose="02070309020205020404" pitchFamily="49" charset="0"/>
                </a:rPr>
                <a:t> = list(</a:t>
              </a:r>
              <a:r>
                <a:rPr lang="en-US" altLang="ko-KR" dirty="0" err="1">
                  <a:solidFill>
                    <a:schemeClr val="tx1"/>
                  </a:solidFill>
                  <a:latin typeface="Courier New" panose="02070309020205020404" pitchFamily="49" charset="0"/>
                  <a:cs typeface="Courier New" panose="02070309020205020404" pitchFamily="49" charset="0"/>
                </a:rPr>
                <a:t>spot.diameter</a:t>
              </a:r>
              <a:r>
                <a:rPr lang="en-US" altLang="ko-KR" dirty="0">
                  <a:solidFill>
                    <a:schemeClr val="tx1"/>
                  </a:solidFill>
                  <a:latin typeface="Courier New" panose="02070309020205020404" pitchFamily="49" charset="0"/>
                  <a:cs typeface="Courier New" panose="02070309020205020404" pitchFamily="49" charset="0"/>
                </a:rPr>
                <a:t>=65, spot=</a:t>
              </a:r>
              <a:r>
                <a:rPr lang="en-US" altLang="ko-KR" dirty="0" err="1">
                  <a:solidFill>
                    <a:schemeClr val="tx1"/>
                  </a:solidFill>
                  <a:latin typeface="Courier New" panose="02070309020205020404" pitchFamily="49" charset="0"/>
                  <a:cs typeface="Courier New" panose="02070309020205020404" pitchFamily="49" charset="0"/>
                </a:rPr>
                <a:t>scale.factors$spot_diameter_fullres</a:t>
              </a:r>
              <a:r>
                <a:rPr lang="en-US" altLang="ko-KR" dirty="0">
                  <a:solidFill>
                    <a:schemeClr val="tx1"/>
                  </a:solidFill>
                  <a:latin typeface="Courier New" panose="02070309020205020404" pitchFamily="49" charset="0"/>
                  <a:cs typeface="Courier New" panose="02070309020205020404" pitchFamily="49" charset="0"/>
                </a:rPr>
                <a:t>, </a:t>
              </a:r>
            </a:p>
            <a:p>
              <a:r>
                <a:rPr lang="en-US" altLang="ko-KR" dirty="0">
                  <a:solidFill>
                    <a:schemeClr val="tx1"/>
                  </a:solidFill>
                  <a:latin typeface="Courier New" panose="02070309020205020404" pitchFamily="49" charset="0"/>
                  <a:cs typeface="Courier New" panose="02070309020205020404" pitchFamily="49" charset="0"/>
                </a:rPr>
                <a:t>                     fiducial = </a:t>
              </a:r>
              <a:r>
                <a:rPr lang="en-US" altLang="ko-KR" dirty="0" err="1">
                  <a:solidFill>
                    <a:schemeClr val="tx1"/>
                  </a:solidFill>
                  <a:latin typeface="Courier New" panose="02070309020205020404" pitchFamily="49" charset="0"/>
                  <a:cs typeface="Courier New" panose="02070309020205020404" pitchFamily="49" charset="0"/>
                </a:rPr>
                <a:t>scale.factors$fiducial_diameter_fullres</a:t>
              </a:r>
              <a:r>
                <a:rPr lang="en-US" altLang="ko-KR" dirty="0">
                  <a:solidFill>
                    <a:schemeClr val="tx1"/>
                  </a:solidFill>
                  <a:latin typeface="Courier New" panose="02070309020205020404" pitchFamily="49" charset="0"/>
                  <a:cs typeface="Courier New" panose="02070309020205020404" pitchFamily="49" charset="0"/>
                </a:rPr>
                <a:t>,</a:t>
              </a:r>
            </a:p>
            <a:p>
              <a:r>
                <a:rPr lang="en-US" altLang="ko-KR" dirty="0">
                  <a:solidFill>
                    <a:schemeClr val="tx1"/>
                  </a:solidFill>
                  <a:latin typeface="Courier New" panose="02070309020205020404" pitchFamily="49" charset="0"/>
                  <a:cs typeface="Courier New" panose="02070309020205020404" pitchFamily="49" charset="0"/>
                </a:rPr>
                <a:t>			 hires = </a:t>
              </a:r>
              <a:r>
                <a:rPr lang="en-US" altLang="ko-KR" dirty="0" err="1">
                  <a:solidFill>
                    <a:schemeClr val="tx1"/>
                  </a:solidFill>
                  <a:latin typeface="Courier New" panose="02070309020205020404" pitchFamily="49" charset="0"/>
                  <a:cs typeface="Courier New" panose="02070309020205020404" pitchFamily="49" charset="0"/>
                </a:rPr>
                <a:t>scale.factors$tissue_hires_scalef</a:t>
              </a:r>
              <a:r>
                <a:rPr lang="en-US" altLang="ko-KR" dirty="0">
                  <a:solidFill>
                    <a:schemeClr val="tx1"/>
                  </a:solidFill>
                  <a:latin typeface="Courier New" panose="02070309020205020404" pitchFamily="49" charset="0"/>
                  <a:cs typeface="Courier New" panose="02070309020205020404" pitchFamily="49" charset="0"/>
                </a:rPr>
                <a:t>,</a:t>
              </a:r>
            </a:p>
            <a:p>
              <a:r>
                <a:rPr lang="en-US" altLang="ko-KR" dirty="0">
                  <a:solidFill>
                    <a:schemeClr val="tx1"/>
                  </a:solidFill>
                  <a:latin typeface="Courier New" panose="02070309020205020404" pitchFamily="49" charset="0"/>
                  <a:cs typeface="Courier New" panose="02070309020205020404" pitchFamily="49" charset="0"/>
                </a:rPr>
                <a:t>			 </a:t>
              </a:r>
              <a:r>
                <a:rPr lang="en-US" altLang="ko-KR" dirty="0" err="1">
                  <a:solidFill>
                    <a:schemeClr val="tx1"/>
                  </a:solidFill>
                  <a:latin typeface="Courier New" panose="02070309020205020404" pitchFamily="49" charset="0"/>
                  <a:cs typeface="Courier New" panose="02070309020205020404" pitchFamily="49" charset="0"/>
                </a:rPr>
                <a:t>lowres</a:t>
              </a:r>
              <a:r>
                <a:rPr lang="en-US" altLang="ko-KR" dirty="0">
                  <a:solidFill>
                    <a:schemeClr val="tx1"/>
                  </a:solidFill>
                  <a:latin typeface="Courier New" panose="02070309020205020404" pitchFamily="49" charset="0"/>
                  <a:cs typeface="Courier New" panose="02070309020205020404" pitchFamily="49" charset="0"/>
                </a:rPr>
                <a:t> = </a:t>
              </a:r>
              <a:r>
                <a:rPr lang="en-US" altLang="ko-KR" dirty="0" err="1">
                  <a:solidFill>
                    <a:schemeClr val="tx1"/>
                  </a:solidFill>
                  <a:latin typeface="Courier New" panose="02070309020205020404" pitchFamily="49" charset="0"/>
                  <a:cs typeface="Courier New" panose="02070309020205020404" pitchFamily="49" charset="0"/>
                </a:rPr>
                <a:t>scale.factors$tissue_lowres_scalef</a:t>
              </a:r>
              <a:endParaRPr lang="en-US" altLang="ko-KR" dirty="0">
                <a:solidFill>
                  <a:schemeClr val="tx1"/>
                </a:solidFill>
                <a:latin typeface="Courier New" panose="02070309020205020404" pitchFamily="49" charset="0"/>
                <a:cs typeface="Courier New" panose="02070309020205020404" pitchFamily="49" charset="0"/>
              </a:endParaRPr>
            </a:p>
            <a:p>
              <a:r>
                <a:rPr lang="en-US" altLang="ko-KR" dirty="0">
                  <a:solidFill>
                    <a:schemeClr val="tx1"/>
                  </a:solidFill>
                  <a:latin typeface="Courier New" panose="02070309020205020404" pitchFamily="49" charset="0"/>
                  <a:cs typeface="Courier New" panose="02070309020205020404" pitchFamily="49" charset="0"/>
                </a:rPr>
                <a:t>)</a:t>
              </a:r>
            </a:p>
          </p:txBody>
        </p:sp>
        <p:sp>
          <p:nvSpPr>
            <p:cNvPr id="9" name="Rectangle 8">
              <a:extLst>
                <a:ext uri="{FF2B5EF4-FFF2-40B4-BE49-F238E27FC236}">
                  <a16:creationId xmlns:a16="http://schemas.microsoft.com/office/drawing/2014/main" id="{E2A51D32-9D96-DE4A-A193-2A1C50D8B2C7}"/>
                </a:ext>
              </a:extLst>
            </p:cNvPr>
            <p:cNvSpPr/>
            <p:nvPr/>
          </p:nvSpPr>
          <p:spPr>
            <a:xfrm>
              <a:off x="459049" y="1305064"/>
              <a:ext cx="5017720" cy="461665"/>
            </a:xfrm>
            <a:prstGeom prst="rect">
              <a:avLst/>
            </a:prstGeom>
          </p:spPr>
          <p:txBody>
            <a:bodyPr wrap="none">
              <a:spAutoFit/>
            </a:bodyPr>
            <a:lstStyle/>
            <a:p>
              <a:r>
                <a:rPr lang="en-US" sz="2400" b="1" dirty="0"/>
                <a:t>Load spatial imaging information</a:t>
              </a:r>
            </a:p>
          </p:txBody>
        </p:sp>
      </p:grpSp>
      <p:grpSp>
        <p:nvGrpSpPr>
          <p:cNvPr id="8" name="그룹 7">
            <a:extLst>
              <a:ext uri="{FF2B5EF4-FFF2-40B4-BE49-F238E27FC236}">
                <a16:creationId xmlns:a16="http://schemas.microsoft.com/office/drawing/2014/main" id="{97D14F6C-46B8-6E68-5FA5-3AF744194F7B}"/>
              </a:ext>
            </a:extLst>
          </p:cNvPr>
          <p:cNvGrpSpPr/>
          <p:nvPr/>
        </p:nvGrpSpPr>
        <p:grpSpPr>
          <a:xfrm>
            <a:off x="447790" y="11101"/>
            <a:ext cx="11296419" cy="292388"/>
            <a:chOff x="410817" y="3704870"/>
            <a:chExt cx="11296419" cy="292388"/>
          </a:xfrm>
        </p:grpSpPr>
        <p:sp>
          <p:nvSpPr>
            <p:cNvPr id="17" name="TextBox 16">
              <a:extLst>
                <a:ext uri="{FF2B5EF4-FFF2-40B4-BE49-F238E27FC236}">
                  <a16:creationId xmlns:a16="http://schemas.microsoft.com/office/drawing/2014/main" id="{6EF315CE-3610-5612-66AA-E42C10042803}"/>
                </a:ext>
              </a:extLst>
            </p:cNvPr>
            <p:cNvSpPr txBox="1"/>
            <p:nvPr/>
          </p:nvSpPr>
          <p:spPr>
            <a:xfrm>
              <a:off x="410817" y="3704870"/>
              <a:ext cx="976549" cy="292388"/>
            </a:xfrm>
            <a:prstGeom prst="rect">
              <a:avLst/>
            </a:prstGeom>
            <a:noFill/>
          </p:spPr>
          <p:txBody>
            <a:bodyPr wrap="none" rtlCol="0">
              <a:spAutoFit/>
            </a:bodyPr>
            <a:lstStyle/>
            <a:p>
              <a:r>
                <a:rPr lang="en-KR" sz="1300" b="1" dirty="0">
                  <a:latin typeface="Arial" panose="020B0604020202020204" pitchFamily="34" charset="0"/>
                  <a:cs typeface="Arial" panose="020B0604020202020204" pitchFamily="34" charset="0"/>
                </a:rPr>
                <a:t>Load data</a:t>
              </a:r>
            </a:p>
          </p:txBody>
        </p:sp>
        <p:sp>
          <p:nvSpPr>
            <p:cNvPr id="18" name="TextBox 17">
              <a:extLst>
                <a:ext uri="{FF2B5EF4-FFF2-40B4-BE49-F238E27FC236}">
                  <a16:creationId xmlns:a16="http://schemas.microsoft.com/office/drawing/2014/main" id="{2C40BF9D-EE1E-1557-613A-949F8F603A1B}"/>
                </a:ext>
              </a:extLst>
            </p:cNvPr>
            <p:cNvSpPr txBox="1"/>
            <p:nvPr/>
          </p:nvSpPr>
          <p:spPr>
            <a:xfrm>
              <a:off x="1894635" y="3704870"/>
              <a:ext cx="1345240" cy="292388"/>
            </a:xfrm>
            <a:prstGeom prst="rect">
              <a:avLst/>
            </a:prstGeom>
            <a:noFill/>
          </p:spPr>
          <p:txBody>
            <a:bodyPr wrap="none" rtlCol="0">
              <a:spAutoFit/>
            </a:bodyPr>
            <a:lstStyle/>
            <a:p>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19" name="TextBox 18">
              <a:extLst>
                <a:ext uri="{FF2B5EF4-FFF2-40B4-BE49-F238E27FC236}">
                  <a16:creationId xmlns:a16="http://schemas.microsoft.com/office/drawing/2014/main" id="{A14B6009-FD02-FE3B-4BC6-200757083E1C}"/>
                </a:ext>
              </a:extLst>
            </p:cNvPr>
            <p:cNvSpPr txBox="1"/>
            <p:nvPr/>
          </p:nvSpPr>
          <p:spPr>
            <a:xfrm>
              <a:off x="3821286" y="3704870"/>
              <a:ext cx="2249334" cy="292388"/>
            </a:xfrm>
            <a:prstGeom prst="rect">
              <a:avLst/>
            </a:prstGeom>
            <a:noFill/>
          </p:spPr>
          <p:txBody>
            <a:bodyPr wrap="none" rtlCol="0">
              <a:spAutoFit/>
            </a:bodyPr>
            <a:lstStyle/>
            <a:p>
              <a:r>
                <a:rPr lang="en-US" sz="1300" b="1" dirty="0">
                  <a:solidFill>
                    <a:schemeClr val="bg1">
                      <a:lumMod val="85000"/>
                    </a:schemeClr>
                  </a:solidFill>
                </a:rPr>
                <a:t>Find ligand-receptor pairs</a:t>
              </a:r>
              <a:endParaRPr lang="en-KR" sz="1300" b="1" dirty="0">
                <a:solidFill>
                  <a:schemeClr val="bg1">
                    <a:lumMod val="85000"/>
                  </a:schemeClr>
                </a:solidFill>
              </a:endParaRPr>
            </a:p>
          </p:txBody>
        </p:sp>
        <p:sp>
          <p:nvSpPr>
            <p:cNvPr id="20" name="TextBox 19">
              <a:extLst>
                <a:ext uri="{FF2B5EF4-FFF2-40B4-BE49-F238E27FC236}">
                  <a16:creationId xmlns:a16="http://schemas.microsoft.com/office/drawing/2014/main" id="{4B5B4600-3E49-4F2C-583B-FD9F63DD5161}"/>
                </a:ext>
              </a:extLst>
            </p:cNvPr>
            <p:cNvSpPr txBox="1"/>
            <p:nvPr/>
          </p:nvSpPr>
          <p:spPr>
            <a:xfrm>
              <a:off x="6637850" y="3704870"/>
              <a:ext cx="3177473" cy="292388"/>
            </a:xfrm>
            <a:prstGeom prst="rect">
              <a:avLst/>
            </a:prstGeom>
            <a:noFill/>
          </p:spPr>
          <p:txBody>
            <a:bodyPr wrap="none" rtlCol="0">
              <a:spAutoFit/>
            </a:bodyPr>
            <a:lstStyle/>
            <a:p>
              <a:r>
                <a:rPr lang="en-US" sz="1300" b="1" dirty="0">
                  <a:solidFill>
                    <a:schemeClr val="bg1">
                      <a:lumMod val="85000"/>
                    </a:schemeClr>
                  </a:solidFill>
                </a:rPr>
                <a:t>Infer cell-cell communication network</a:t>
              </a:r>
              <a:endParaRPr lang="en-KR" sz="1300" b="1" dirty="0">
                <a:solidFill>
                  <a:schemeClr val="bg1">
                    <a:lumMod val="85000"/>
                  </a:schemeClr>
                </a:solidFill>
              </a:endParaRPr>
            </a:p>
          </p:txBody>
        </p:sp>
        <p:sp>
          <p:nvSpPr>
            <p:cNvPr id="21" name="TextBox 20">
              <a:extLst>
                <a:ext uri="{FF2B5EF4-FFF2-40B4-BE49-F238E27FC236}">
                  <a16:creationId xmlns:a16="http://schemas.microsoft.com/office/drawing/2014/main" id="{75F6A04B-1F98-AFBB-48C0-8B56F1E19DD9}"/>
                </a:ext>
              </a:extLst>
            </p:cNvPr>
            <p:cNvSpPr txBox="1"/>
            <p:nvPr/>
          </p:nvSpPr>
          <p:spPr>
            <a:xfrm>
              <a:off x="10502867" y="3704870"/>
              <a:ext cx="1204369" cy="292388"/>
            </a:xfrm>
            <a:prstGeom prst="rect">
              <a:avLst/>
            </a:prstGeom>
            <a:noFill/>
          </p:spPr>
          <p:txBody>
            <a:bodyPr wrap="none" rtlCol="0">
              <a:spAutoFit/>
            </a:bodyPr>
            <a:lstStyle/>
            <a:p>
              <a:r>
                <a:rPr lang="en-US" sz="1300" b="1" dirty="0">
                  <a:solidFill>
                    <a:schemeClr val="bg1">
                      <a:lumMod val="85000"/>
                    </a:schemeClr>
                  </a:solidFill>
                </a:rPr>
                <a:t>Visualization</a:t>
              </a:r>
              <a:endParaRPr lang="en-KR" sz="1300" b="1" dirty="0">
                <a:solidFill>
                  <a:schemeClr val="bg1">
                    <a:lumMod val="85000"/>
                  </a:schemeClr>
                </a:solidFill>
              </a:endParaRPr>
            </a:p>
          </p:txBody>
        </p:sp>
        <p:cxnSp>
          <p:nvCxnSpPr>
            <p:cNvPr id="22" name="직선 연결선[R] 21">
              <a:extLst>
                <a:ext uri="{FF2B5EF4-FFF2-40B4-BE49-F238E27FC236}">
                  <a16:creationId xmlns:a16="http://schemas.microsoft.com/office/drawing/2014/main" id="{40379D06-1E85-F9E9-A13A-1DBD7AB54E77}"/>
                </a:ext>
              </a:extLst>
            </p:cNvPr>
            <p:cNvCxnSpPr>
              <a:cxnSpLocks/>
              <a:stCxn id="17" idx="3"/>
              <a:endCxn id="18" idx="1"/>
            </p:cNvCxnSpPr>
            <p:nvPr/>
          </p:nvCxnSpPr>
          <p:spPr>
            <a:xfrm>
              <a:off x="1387366" y="3851064"/>
              <a:ext cx="507269"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직선 연결선[R] 22">
              <a:extLst>
                <a:ext uri="{FF2B5EF4-FFF2-40B4-BE49-F238E27FC236}">
                  <a16:creationId xmlns:a16="http://schemas.microsoft.com/office/drawing/2014/main" id="{81379ABC-2B1B-6BD5-80C0-A0AF9AD897A1}"/>
                </a:ext>
              </a:extLst>
            </p:cNvPr>
            <p:cNvCxnSpPr>
              <a:cxnSpLocks/>
              <a:stCxn id="18" idx="3"/>
              <a:endCxn id="19" idx="1"/>
            </p:cNvCxnSpPr>
            <p:nvPr/>
          </p:nvCxnSpPr>
          <p:spPr>
            <a:xfrm>
              <a:off x="3239875" y="3851064"/>
              <a:ext cx="581411"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직선 연결선[R] 23">
              <a:extLst>
                <a:ext uri="{FF2B5EF4-FFF2-40B4-BE49-F238E27FC236}">
                  <a16:creationId xmlns:a16="http://schemas.microsoft.com/office/drawing/2014/main" id="{32E3B948-E954-028E-5ABC-F70594B69D3A}"/>
                </a:ext>
              </a:extLst>
            </p:cNvPr>
            <p:cNvCxnSpPr>
              <a:cxnSpLocks/>
              <a:stCxn id="19" idx="3"/>
              <a:endCxn id="20" idx="1"/>
            </p:cNvCxnSpPr>
            <p:nvPr/>
          </p:nvCxnSpPr>
          <p:spPr>
            <a:xfrm>
              <a:off x="6070620" y="3851064"/>
              <a:ext cx="567230"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직선 연결선[R] 24">
              <a:extLst>
                <a:ext uri="{FF2B5EF4-FFF2-40B4-BE49-F238E27FC236}">
                  <a16:creationId xmlns:a16="http://schemas.microsoft.com/office/drawing/2014/main" id="{794596DF-0226-1F16-95E6-29713E80E4EB}"/>
                </a:ext>
              </a:extLst>
            </p:cNvPr>
            <p:cNvCxnSpPr>
              <a:cxnSpLocks/>
              <a:stCxn id="20" idx="3"/>
              <a:endCxn id="21" idx="1"/>
            </p:cNvCxnSpPr>
            <p:nvPr/>
          </p:nvCxnSpPr>
          <p:spPr>
            <a:xfrm>
              <a:off x="9815323" y="3851064"/>
              <a:ext cx="687544"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132690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Create a </a:t>
            </a:r>
            <a:r>
              <a:rPr lang="en-US" dirty="0" err="1"/>
              <a:t>CellChat</a:t>
            </a:r>
            <a:r>
              <a:rPr lang="en-US" dirty="0"/>
              <a:t> object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49</a:t>
            </a:fld>
            <a:endParaRPr lang="en-KR" dirty="0"/>
          </a:p>
        </p:txBody>
      </p:sp>
      <p:grpSp>
        <p:nvGrpSpPr>
          <p:cNvPr id="3" name="Group 2">
            <a:extLst>
              <a:ext uri="{FF2B5EF4-FFF2-40B4-BE49-F238E27FC236}">
                <a16:creationId xmlns:a16="http://schemas.microsoft.com/office/drawing/2014/main" id="{7972CFA2-2937-644B-972B-7730A9B79882}"/>
              </a:ext>
            </a:extLst>
          </p:cNvPr>
          <p:cNvGrpSpPr/>
          <p:nvPr/>
        </p:nvGrpSpPr>
        <p:grpSpPr>
          <a:xfrm>
            <a:off x="410817" y="1400400"/>
            <a:ext cx="11198085" cy="2028601"/>
            <a:chOff x="459049" y="1305064"/>
            <a:chExt cx="11198085" cy="2028601"/>
          </a:xfrm>
        </p:grpSpPr>
        <p:sp>
          <p:nvSpPr>
            <p:cNvPr id="10" name="직사각형 5">
              <a:extLst>
                <a:ext uri="{FF2B5EF4-FFF2-40B4-BE49-F238E27FC236}">
                  <a16:creationId xmlns:a16="http://schemas.microsoft.com/office/drawing/2014/main" id="{0CEFC34F-82EE-A647-A7B0-C823B13F2B3B}"/>
                </a:ext>
              </a:extLst>
            </p:cNvPr>
            <p:cNvSpPr/>
            <p:nvPr/>
          </p:nvSpPr>
          <p:spPr>
            <a:xfrm>
              <a:off x="459050" y="1754635"/>
              <a:ext cx="11198084" cy="15790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 = </a:t>
              </a:r>
              <a:r>
                <a:rPr lang="en-US" dirty="0" err="1">
                  <a:solidFill>
                    <a:schemeClr val="tx1"/>
                  </a:solidFill>
                  <a:latin typeface="Courier New" panose="02070309020205020404" pitchFamily="49" charset="0"/>
                  <a:cs typeface="Courier New" panose="02070309020205020404" pitchFamily="49" charset="0"/>
                </a:rPr>
                <a:t>createCellChat</a:t>
              </a:r>
              <a:r>
                <a:rPr lang="en-US" dirty="0">
                  <a:solidFill>
                    <a:schemeClr val="tx1"/>
                  </a:solidFill>
                  <a:latin typeface="Courier New" panose="02070309020205020404" pitchFamily="49" charset="0"/>
                  <a:cs typeface="Courier New" panose="02070309020205020404" pitchFamily="49" charset="0"/>
                </a:rPr>
                <a:t>(object = </a:t>
              </a:r>
              <a:r>
                <a:rPr lang="en-US" dirty="0" err="1">
                  <a:solidFill>
                    <a:schemeClr val="tx1"/>
                  </a:solidFill>
                  <a:latin typeface="Courier New" panose="02070309020205020404" pitchFamily="49" charset="0"/>
                  <a:cs typeface="Courier New" panose="02070309020205020404" pitchFamily="49" charset="0"/>
                </a:rPr>
                <a:t>data.input</a:t>
              </a:r>
              <a:r>
                <a:rPr lang="en-US" dirty="0">
                  <a:solidFill>
                    <a:schemeClr val="tx1"/>
                  </a:solidFill>
                  <a:latin typeface="Courier New" panose="02070309020205020404" pitchFamily="49" charset="0"/>
                  <a:cs typeface="Courier New" panose="02070309020205020404" pitchFamily="49" charset="0"/>
                </a:rPr>
                <a:t>, meta = meta, </a:t>
              </a:r>
              <a:r>
                <a:rPr lang="en-US" dirty="0" err="1">
                  <a:solidFill>
                    <a:schemeClr val="tx1"/>
                  </a:solidFill>
                  <a:latin typeface="Courier New" panose="02070309020205020404" pitchFamily="49" charset="0"/>
                  <a:cs typeface="Courier New" panose="02070309020205020404" pitchFamily="49" charset="0"/>
                </a:rPr>
                <a:t>group.by</a:t>
              </a:r>
              <a:r>
                <a:rPr lang="en-US" dirty="0">
                  <a:solidFill>
                    <a:schemeClr val="tx1"/>
                  </a:solidFill>
                  <a:latin typeface="Courier New" panose="02070309020205020404" pitchFamily="49" charset="0"/>
                  <a:cs typeface="Courier New" panose="02070309020205020404" pitchFamily="49" charset="0"/>
                </a:rPr>
                <a:t> = "labels",</a:t>
              </a:r>
            </a:p>
            <a:p>
              <a:r>
                <a:rPr lang="en-US" dirty="0">
                  <a:solidFill>
                    <a:schemeClr val="tx1"/>
                  </a:solidFill>
                  <a:latin typeface="Courier New" panose="02070309020205020404" pitchFamily="49" charset="0"/>
                  <a:cs typeface="Courier New" panose="02070309020205020404" pitchFamily="49" charset="0"/>
                </a:rPr>
                <a:t>                           datatype = "spatial", coordinates = </a:t>
              </a:r>
              <a:r>
                <a:rPr lang="en-US" dirty="0" err="1">
                  <a:solidFill>
                    <a:schemeClr val="tx1"/>
                  </a:solidFill>
                  <a:latin typeface="Courier New" panose="02070309020205020404" pitchFamily="49" charset="0"/>
                  <a:cs typeface="Courier New" panose="02070309020205020404" pitchFamily="49" charset="0"/>
                </a:rPr>
                <a:t>spatial.locs</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scale.factors</a:t>
              </a:r>
              <a:r>
                <a:rPr lang="en-US" dirty="0">
                  <a:solidFill>
                    <a:schemeClr val="tx1"/>
                  </a:solidFill>
                  <a:latin typeface="Courier New" panose="02070309020205020404" pitchFamily="49" charset="0"/>
                  <a:cs typeface="Courier New" panose="02070309020205020404" pitchFamily="49" charset="0"/>
                </a:rPr>
                <a:t> = </a:t>
              </a:r>
              <a:r>
                <a:rPr lang="en-US" dirty="0" err="1">
                  <a:solidFill>
                    <a:schemeClr val="tx1"/>
                  </a:solidFill>
                  <a:latin typeface="Courier New" panose="02070309020205020404" pitchFamily="49" charset="0"/>
                  <a:cs typeface="Courier New" panose="02070309020205020404" pitchFamily="49" charset="0"/>
                </a:rPr>
                <a:t>scale.factors</a:t>
              </a:r>
              <a:r>
                <a:rPr lang="en-US" dirty="0">
                  <a:solidFill>
                    <a:schemeClr val="tx1"/>
                  </a:solidFill>
                  <a:latin typeface="Courier New" panose="02070309020205020404" pitchFamily="49" charset="0"/>
                  <a:cs typeface="Courier New" panose="02070309020205020404" pitchFamily="49" charset="0"/>
                </a:rPr>
                <a:t>)</a:t>
              </a:r>
            </a:p>
            <a:p>
              <a:r>
                <a:rPr lang="en-US" dirty="0" err="1">
                  <a:solidFill>
                    <a:schemeClr val="tx1"/>
                  </a:solidFill>
                  <a:latin typeface="Courier New" panose="02070309020205020404" pitchFamily="49" charset="0"/>
                  <a:cs typeface="Courier New" panose="02070309020205020404" pitchFamily="49" charset="0"/>
                </a:rPr>
                <a:t>cellchat</a:t>
              </a:r>
              <a:endParaRPr lang="en-US" dirty="0">
                <a:solidFill>
                  <a:schemeClr val="tx1"/>
                </a:solidFill>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E2A51D32-9D96-DE4A-A193-2A1C50D8B2C7}"/>
                </a:ext>
              </a:extLst>
            </p:cNvPr>
            <p:cNvSpPr/>
            <p:nvPr/>
          </p:nvSpPr>
          <p:spPr>
            <a:xfrm>
              <a:off x="459049" y="1305064"/>
              <a:ext cx="3725700" cy="461665"/>
            </a:xfrm>
            <a:prstGeom prst="rect">
              <a:avLst/>
            </a:prstGeom>
          </p:spPr>
          <p:txBody>
            <a:bodyPr wrap="none">
              <a:spAutoFit/>
            </a:bodyPr>
            <a:lstStyle/>
            <a:p>
              <a:r>
                <a:rPr lang="en-US" sz="2400" b="1" dirty="0"/>
                <a:t>Create a </a:t>
              </a:r>
              <a:r>
                <a:rPr lang="en-US" sz="2400" b="1" dirty="0" err="1"/>
                <a:t>CellChat</a:t>
              </a:r>
              <a:r>
                <a:rPr lang="en-US" sz="2400" b="1" dirty="0"/>
                <a:t> object</a:t>
              </a:r>
            </a:p>
          </p:txBody>
        </p:sp>
      </p:grpSp>
      <p:pic>
        <p:nvPicPr>
          <p:cNvPr id="11" name="Picture 10">
            <a:extLst>
              <a:ext uri="{FF2B5EF4-FFF2-40B4-BE49-F238E27FC236}">
                <a16:creationId xmlns:a16="http://schemas.microsoft.com/office/drawing/2014/main" id="{A02B04AA-9C9E-A640-B699-10A0066843E6}"/>
              </a:ext>
            </a:extLst>
          </p:cNvPr>
          <p:cNvPicPr>
            <a:picLocks noChangeAspect="1"/>
          </p:cNvPicPr>
          <p:nvPr/>
        </p:nvPicPr>
        <p:blipFill>
          <a:blip r:embed="rId2"/>
          <a:stretch>
            <a:fillRect/>
          </a:stretch>
        </p:blipFill>
        <p:spPr>
          <a:xfrm>
            <a:off x="410816" y="3485007"/>
            <a:ext cx="7080463" cy="3007866"/>
          </a:xfrm>
          <a:prstGeom prst="rect">
            <a:avLst/>
          </a:prstGeom>
        </p:spPr>
      </p:pic>
      <p:grpSp>
        <p:nvGrpSpPr>
          <p:cNvPr id="8" name="그룹 7">
            <a:extLst>
              <a:ext uri="{FF2B5EF4-FFF2-40B4-BE49-F238E27FC236}">
                <a16:creationId xmlns:a16="http://schemas.microsoft.com/office/drawing/2014/main" id="{DA980D71-74B5-3B45-CB0A-8D5B899725A1}"/>
              </a:ext>
            </a:extLst>
          </p:cNvPr>
          <p:cNvGrpSpPr/>
          <p:nvPr/>
        </p:nvGrpSpPr>
        <p:grpSpPr>
          <a:xfrm>
            <a:off x="447790" y="11101"/>
            <a:ext cx="11296419" cy="292388"/>
            <a:chOff x="410817" y="3704870"/>
            <a:chExt cx="11296419" cy="292388"/>
          </a:xfrm>
        </p:grpSpPr>
        <p:sp>
          <p:nvSpPr>
            <p:cNvPr id="18" name="TextBox 17">
              <a:extLst>
                <a:ext uri="{FF2B5EF4-FFF2-40B4-BE49-F238E27FC236}">
                  <a16:creationId xmlns:a16="http://schemas.microsoft.com/office/drawing/2014/main" id="{DE03AA83-DAF9-FF7D-F09F-09BDE32C43A2}"/>
                </a:ext>
              </a:extLst>
            </p:cNvPr>
            <p:cNvSpPr txBox="1"/>
            <p:nvPr/>
          </p:nvSpPr>
          <p:spPr>
            <a:xfrm>
              <a:off x="410817" y="3704870"/>
              <a:ext cx="976549" cy="292388"/>
            </a:xfrm>
            <a:prstGeom prst="rect">
              <a:avLst/>
            </a:prstGeom>
            <a:noFill/>
          </p:spPr>
          <p:txBody>
            <a:bodyPr wrap="none" rtlCol="0">
              <a:spAutoFit/>
            </a:bodyPr>
            <a:lstStyle/>
            <a:p>
              <a:r>
                <a:rPr lang="en-KR" sz="1300" b="1" dirty="0">
                  <a:latin typeface="Arial" panose="020B0604020202020204" pitchFamily="34" charset="0"/>
                  <a:cs typeface="Arial" panose="020B0604020202020204" pitchFamily="34" charset="0"/>
                </a:rPr>
                <a:t>Load data</a:t>
              </a:r>
            </a:p>
          </p:txBody>
        </p:sp>
        <p:sp>
          <p:nvSpPr>
            <p:cNvPr id="19" name="TextBox 18">
              <a:extLst>
                <a:ext uri="{FF2B5EF4-FFF2-40B4-BE49-F238E27FC236}">
                  <a16:creationId xmlns:a16="http://schemas.microsoft.com/office/drawing/2014/main" id="{4CD8B35B-24A4-D0ED-69B9-CD753BEC59E1}"/>
                </a:ext>
              </a:extLst>
            </p:cNvPr>
            <p:cNvSpPr txBox="1"/>
            <p:nvPr/>
          </p:nvSpPr>
          <p:spPr>
            <a:xfrm>
              <a:off x="1894635" y="3704870"/>
              <a:ext cx="1345240" cy="292388"/>
            </a:xfrm>
            <a:prstGeom prst="rect">
              <a:avLst/>
            </a:prstGeom>
            <a:noFill/>
          </p:spPr>
          <p:txBody>
            <a:bodyPr wrap="none" rtlCol="0">
              <a:spAutoFit/>
            </a:bodyPr>
            <a:lstStyle/>
            <a:p>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20" name="TextBox 19">
              <a:extLst>
                <a:ext uri="{FF2B5EF4-FFF2-40B4-BE49-F238E27FC236}">
                  <a16:creationId xmlns:a16="http://schemas.microsoft.com/office/drawing/2014/main" id="{954A2A75-9040-4635-842F-DE868F56F155}"/>
                </a:ext>
              </a:extLst>
            </p:cNvPr>
            <p:cNvSpPr txBox="1"/>
            <p:nvPr/>
          </p:nvSpPr>
          <p:spPr>
            <a:xfrm>
              <a:off x="3821286" y="3704870"/>
              <a:ext cx="2249334" cy="292388"/>
            </a:xfrm>
            <a:prstGeom prst="rect">
              <a:avLst/>
            </a:prstGeom>
            <a:noFill/>
          </p:spPr>
          <p:txBody>
            <a:bodyPr wrap="none" rtlCol="0">
              <a:spAutoFit/>
            </a:bodyPr>
            <a:lstStyle/>
            <a:p>
              <a:r>
                <a:rPr lang="en-US" sz="1300" b="1" dirty="0">
                  <a:solidFill>
                    <a:schemeClr val="bg1">
                      <a:lumMod val="85000"/>
                    </a:schemeClr>
                  </a:solidFill>
                </a:rPr>
                <a:t>Find ligand-receptor pairs</a:t>
              </a:r>
              <a:endParaRPr lang="en-KR" sz="1300" b="1" dirty="0">
                <a:solidFill>
                  <a:schemeClr val="bg1">
                    <a:lumMod val="85000"/>
                  </a:schemeClr>
                </a:solidFill>
              </a:endParaRPr>
            </a:p>
          </p:txBody>
        </p:sp>
        <p:sp>
          <p:nvSpPr>
            <p:cNvPr id="21" name="TextBox 20">
              <a:extLst>
                <a:ext uri="{FF2B5EF4-FFF2-40B4-BE49-F238E27FC236}">
                  <a16:creationId xmlns:a16="http://schemas.microsoft.com/office/drawing/2014/main" id="{83760803-6D0E-E69D-9699-A12B5CB3AC0A}"/>
                </a:ext>
              </a:extLst>
            </p:cNvPr>
            <p:cNvSpPr txBox="1"/>
            <p:nvPr/>
          </p:nvSpPr>
          <p:spPr>
            <a:xfrm>
              <a:off x="6637850" y="3704870"/>
              <a:ext cx="3177473" cy="292388"/>
            </a:xfrm>
            <a:prstGeom prst="rect">
              <a:avLst/>
            </a:prstGeom>
            <a:noFill/>
          </p:spPr>
          <p:txBody>
            <a:bodyPr wrap="none" rtlCol="0">
              <a:spAutoFit/>
            </a:bodyPr>
            <a:lstStyle/>
            <a:p>
              <a:r>
                <a:rPr lang="en-US" sz="1300" b="1" dirty="0">
                  <a:solidFill>
                    <a:schemeClr val="bg1">
                      <a:lumMod val="85000"/>
                    </a:schemeClr>
                  </a:solidFill>
                </a:rPr>
                <a:t>Infer cell-cell communication network</a:t>
              </a:r>
              <a:endParaRPr lang="en-KR" sz="1300" b="1" dirty="0">
                <a:solidFill>
                  <a:schemeClr val="bg1">
                    <a:lumMod val="85000"/>
                  </a:schemeClr>
                </a:solidFill>
              </a:endParaRPr>
            </a:p>
          </p:txBody>
        </p:sp>
        <p:sp>
          <p:nvSpPr>
            <p:cNvPr id="22" name="TextBox 21">
              <a:extLst>
                <a:ext uri="{FF2B5EF4-FFF2-40B4-BE49-F238E27FC236}">
                  <a16:creationId xmlns:a16="http://schemas.microsoft.com/office/drawing/2014/main" id="{4AACD976-B0C4-573D-1123-9AC27FD1790B}"/>
                </a:ext>
              </a:extLst>
            </p:cNvPr>
            <p:cNvSpPr txBox="1"/>
            <p:nvPr/>
          </p:nvSpPr>
          <p:spPr>
            <a:xfrm>
              <a:off x="10502867" y="3704870"/>
              <a:ext cx="1204369" cy="292388"/>
            </a:xfrm>
            <a:prstGeom prst="rect">
              <a:avLst/>
            </a:prstGeom>
            <a:noFill/>
          </p:spPr>
          <p:txBody>
            <a:bodyPr wrap="none" rtlCol="0">
              <a:spAutoFit/>
            </a:bodyPr>
            <a:lstStyle/>
            <a:p>
              <a:r>
                <a:rPr lang="en-US" sz="1300" b="1" dirty="0">
                  <a:solidFill>
                    <a:schemeClr val="bg1">
                      <a:lumMod val="85000"/>
                    </a:schemeClr>
                  </a:solidFill>
                </a:rPr>
                <a:t>Visualization</a:t>
              </a:r>
              <a:endParaRPr lang="en-KR" sz="1300" b="1" dirty="0">
                <a:solidFill>
                  <a:schemeClr val="bg1">
                    <a:lumMod val="85000"/>
                  </a:schemeClr>
                </a:solidFill>
              </a:endParaRPr>
            </a:p>
          </p:txBody>
        </p:sp>
        <p:cxnSp>
          <p:nvCxnSpPr>
            <p:cNvPr id="23" name="직선 연결선[R] 22">
              <a:extLst>
                <a:ext uri="{FF2B5EF4-FFF2-40B4-BE49-F238E27FC236}">
                  <a16:creationId xmlns:a16="http://schemas.microsoft.com/office/drawing/2014/main" id="{1D487783-57B6-FE8B-984A-9019D60FE451}"/>
                </a:ext>
              </a:extLst>
            </p:cNvPr>
            <p:cNvCxnSpPr>
              <a:cxnSpLocks/>
              <a:stCxn id="18" idx="3"/>
              <a:endCxn id="19" idx="1"/>
            </p:cNvCxnSpPr>
            <p:nvPr/>
          </p:nvCxnSpPr>
          <p:spPr>
            <a:xfrm>
              <a:off x="1387366" y="3851064"/>
              <a:ext cx="507269"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직선 연결선[R] 23">
              <a:extLst>
                <a:ext uri="{FF2B5EF4-FFF2-40B4-BE49-F238E27FC236}">
                  <a16:creationId xmlns:a16="http://schemas.microsoft.com/office/drawing/2014/main" id="{5B918812-BAFB-99DC-E671-2AD6211B20C9}"/>
                </a:ext>
              </a:extLst>
            </p:cNvPr>
            <p:cNvCxnSpPr>
              <a:cxnSpLocks/>
              <a:stCxn id="19" idx="3"/>
              <a:endCxn id="20" idx="1"/>
            </p:cNvCxnSpPr>
            <p:nvPr/>
          </p:nvCxnSpPr>
          <p:spPr>
            <a:xfrm>
              <a:off x="3239875" y="3851064"/>
              <a:ext cx="581411"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직선 연결선[R] 24">
              <a:extLst>
                <a:ext uri="{FF2B5EF4-FFF2-40B4-BE49-F238E27FC236}">
                  <a16:creationId xmlns:a16="http://schemas.microsoft.com/office/drawing/2014/main" id="{9893FE17-0255-5FFC-7FE1-4FCFFF91CAB6}"/>
                </a:ext>
              </a:extLst>
            </p:cNvPr>
            <p:cNvCxnSpPr>
              <a:cxnSpLocks/>
              <a:stCxn id="20" idx="3"/>
              <a:endCxn id="21" idx="1"/>
            </p:cNvCxnSpPr>
            <p:nvPr/>
          </p:nvCxnSpPr>
          <p:spPr>
            <a:xfrm>
              <a:off x="6070620" y="3851064"/>
              <a:ext cx="567230"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직선 연결선[R] 25">
              <a:extLst>
                <a:ext uri="{FF2B5EF4-FFF2-40B4-BE49-F238E27FC236}">
                  <a16:creationId xmlns:a16="http://schemas.microsoft.com/office/drawing/2014/main" id="{93E8DA2B-0765-FD89-DEF6-F400C259BD8C}"/>
                </a:ext>
              </a:extLst>
            </p:cNvPr>
            <p:cNvCxnSpPr>
              <a:cxnSpLocks/>
              <a:stCxn id="21" idx="3"/>
              <a:endCxn id="22" idx="1"/>
            </p:cNvCxnSpPr>
            <p:nvPr/>
          </p:nvCxnSpPr>
          <p:spPr>
            <a:xfrm>
              <a:off x="9815323" y="3851064"/>
              <a:ext cx="687544"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53743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p:txBody>
          <a:bodyPr/>
          <a:lstStyle/>
          <a:p>
            <a:r>
              <a:rPr lang="en-KR" dirty="0"/>
              <a:t>Several ways to use R</a:t>
            </a:r>
          </a:p>
        </p:txBody>
      </p:sp>
      <p:sp>
        <p:nvSpPr>
          <p:cNvPr id="3" name="Content Placeholder 2">
            <a:extLst>
              <a:ext uri="{FF2B5EF4-FFF2-40B4-BE49-F238E27FC236}">
                <a16:creationId xmlns:a16="http://schemas.microsoft.com/office/drawing/2014/main" id="{08C32F42-B8B1-400D-8F7C-D2995EEEF9BF}"/>
              </a:ext>
            </a:extLst>
          </p:cNvPr>
          <p:cNvSpPr>
            <a:spLocks noGrp="1"/>
          </p:cNvSpPr>
          <p:nvPr>
            <p:ph idx="1"/>
          </p:nvPr>
        </p:nvSpPr>
        <p:spPr>
          <a:xfrm>
            <a:off x="410818" y="1746900"/>
            <a:ext cx="3627782" cy="413958"/>
          </a:xfrm>
        </p:spPr>
        <p:txBody>
          <a:bodyPr>
            <a:normAutofit lnSpcReduction="10000"/>
          </a:bodyPr>
          <a:lstStyle/>
          <a:p>
            <a:pPr marL="0" indent="0" algn="ctr">
              <a:buNone/>
            </a:pPr>
            <a:r>
              <a:rPr lang="en-US" b="1" dirty="0"/>
              <a:t>Command line</a:t>
            </a:r>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a:t>
            </a:fld>
            <a:endParaRPr lang="en-KR" dirty="0"/>
          </a:p>
        </p:txBody>
      </p:sp>
      <p:pic>
        <p:nvPicPr>
          <p:cNvPr id="11" name="Picture 10">
            <a:extLst>
              <a:ext uri="{FF2B5EF4-FFF2-40B4-BE49-F238E27FC236}">
                <a16:creationId xmlns:a16="http://schemas.microsoft.com/office/drawing/2014/main" id="{D1C8CD9E-813F-9314-F1E2-B643DEF2D35F}"/>
              </a:ext>
            </a:extLst>
          </p:cNvPr>
          <p:cNvPicPr>
            <a:picLocks noChangeAspect="1"/>
          </p:cNvPicPr>
          <p:nvPr/>
        </p:nvPicPr>
        <p:blipFill>
          <a:blip r:embed="rId2"/>
          <a:stretch>
            <a:fillRect/>
          </a:stretch>
        </p:blipFill>
        <p:spPr>
          <a:xfrm>
            <a:off x="410817" y="2310096"/>
            <a:ext cx="3627783" cy="2667703"/>
          </a:xfrm>
          <a:prstGeom prst="rect">
            <a:avLst/>
          </a:prstGeom>
        </p:spPr>
      </p:pic>
      <p:sp>
        <p:nvSpPr>
          <p:cNvPr id="12" name="Content Placeholder 2">
            <a:extLst>
              <a:ext uri="{FF2B5EF4-FFF2-40B4-BE49-F238E27FC236}">
                <a16:creationId xmlns:a16="http://schemas.microsoft.com/office/drawing/2014/main" id="{666582D5-E52A-476A-5DA7-94059C702949}"/>
              </a:ext>
            </a:extLst>
          </p:cNvPr>
          <p:cNvSpPr txBox="1">
            <a:spLocks/>
          </p:cNvSpPr>
          <p:nvPr/>
        </p:nvSpPr>
        <p:spPr>
          <a:xfrm>
            <a:off x="4160354" y="1746900"/>
            <a:ext cx="3871291" cy="41395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t>Graphical user interface</a:t>
            </a:r>
          </a:p>
        </p:txBody>
      </p:sp>
      <p:sp>
        <p:nvSpPr>
          <p:cNvPr id="13" name="Content Placeholder 2">
            <a:extLst>
              <a:ext uri="{FF2B5EF4-FFF2-40B4-BE49-F238E27FC236}">
                <a16:creationId xmlns:a16="http://schemas.microsoft.com/office/drawing/2014/main" id="{05D83D09-A1E9-001B-B5FB-931EE38AFBA6}"/>
              </a:ext>
            </a:extLst>
          </p:cNvPr>
          <p:cNvSpPr txBox="1">
            <a:spLocks/>
          </p:cNvSpPr>
          <p:nvPr/>
        </p:nvSpPr>
        <p:spPr>
          <a:xfrm>
            <a:off x="8153400" y="1746900"/>
            <a:ext cx="3627782" cy="41395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err="1"/>
              <a:t>Rstudio</a:t>
            </a:r>
            <a:endParaRPr lang="en-US" b="1" dirty="0"/>
          </a:p>
        </p:txBody>
      </p:sp>
      <p:pic>
        <p:nvPicPr>
          <p:cNvPr id="16" name="Picture 15">
            <a:extLst>
              <a:ext uri="{FF2B5EF4-FFF2-40B4-BE49-F238E27FC236}">
                <a16:creationId xmlns:a16="http://schemas.microsoft.com/office/drawing/2014/main" id="{4D25CB6C-D1C0-8D7A-863D-B56AB68CC064}"/>
              </a:ext>
            </a:extLst>
          </p:cNvPr>
          <p:cNvPicPr>
            <a:picLocks noChangeAspect="1"/>
          </p:cNvPicPr>
          <p:nvPr/>
        </p:nvPicPr>
        <p:blipFill>
          <a:blip r:embed="rId3"/>
          <a:stretch>
            <a:fillRect/>
          </a:stretch>
        </p:blipFill>
        <p:spPr>
          <a:xfrm>
            <a:off x="4160354" y="2310096"/>
            <a:ext cx="3871291" cy="3125018"/>
          </a:xfrm>
          <a:prstGeom prst="rect">
            <a:avLst/>
          </a:prstGeom>
        </p:spPr>
      </p:pic>
      <p:pic>
        <p:nvPicPr>
          <p:cNvPr id="17" name="Picture 16">
            <a:extLst>
              <a:ext uri="{FF2B5EF4-FFF2-40B4-BE49-F238E27FC236}">
                <a16:creationId xmlns:a16="http://schemas.microsoft.com/office/drawing/2014/main" id="{3B08234B-670C-4BCB-F870-9A5BE079742E}"/>
              </a:ext>
            </a:extLst>
          </p:cNvPr>
          <p:cNvPicPr>
            <a:picLocks noChangeAspect="1"/>
          </p:cNvPicPr>
          <p:nvPr/>
        </p:nvPicPr>
        <p:blipFill>
          <a:blip r:embed="rId4"/>
          <a:stretch>
            <a:fillRect/>
          </a:stretch>
        </p:blipFill>
        <p:spPr>
          <a:xfrm>
            <a:off x="8239539" y="2310096"/>
            <a:ext cx="3455503" cy="3450827"/>
          </a:xfrm>
          <a:prstGeom prst="rect">
            <a:avLst/>
          </a:prstGeom>
        </p:spPr>
      </p:pic>
    </p:spTree>
    <p:extLst>
      <p:ext uri="{BB962C8B-B14F-4D97-AF65-F5344CB8AC3E}">
        <p14:creationId xmlns:p14="http://schemas.microsoft.com/office/powerpoint/2010/main" val="41966495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Set the ligand-receptor interaction database</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50</a:t>
            </a:fld>
            <a:endParaRPr lang="en-KR" dirty="0"/>
          </a:p>
        </p:txBody>
      </p:sp>
      <p:sp>
        <p:nvSpPr>
          <p:cNvPr id="10" name="직사각형 5">
            <a:extLst>
              <a:ext uri="{FF2B5EF4-FFF2-40B4-BE49-F238E27FC236}">
                <a16:creationId xmlns:a16="http://schemas.microsoft.com/office/drawing/2014/main" id="{0CEFC34F-82EE-A647-A7B0-C823B13F2B3B}"/>
              </a:ext>
            </a:extLst>
          </p:cNvPr>
          <p:cNvSpPr/>
          <p:nvPr/>
        </p:nvSpPr>
        <p:spPr>
          <a:xfrm>
            <a:off x="410818" y="1243994"/>
            <a:ext cx="11198084" cy="8932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CellChatDB</a:t>
            </a:r>
            <a:r>
              <a:rPr 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CellChatDB.mouse</a:t>
            </a:r>
            <a:endParaRPr lang="en-US" dirty="0">
              <a:solidFill>
                <a:schemeClr val="tx1"/>
              </a:solidFill>
              <a:latin typeface="Courier New" panose="02070309020205020404" pitchFamily="49" charset="0"/>
              <a:cs typeface="Courier New" panose="02070309020205020404" pitchFamily="49" charset="0"/>
            </a:endParaRPr>
          </a:p>
          <a:p>
            <a:r>
              <a:rPr lang="en-US" dirty="0" err="1">
                <a:solidFill>
                  <a:schemeClr val="tx1"/>
                </a:solidFill>
                <a:latin typeface="Courier New" panose="02070309020205020404" pitchFamily="49" charset="0"/>
                <a:cs typeface="Courier New" panose="02070309020205020404" pitchFamily="49" charset="0"/>
              </a:rPr>
              <a:t>cellchat@DB</a:t>
            </a:r>
            <a:r>
              <a:rPr 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CellChatDB</a:t>
            </a:r>
            <a:endParaRPr lang="en-US" dirty="0">
              <a:solidFill>
                <a:schemeClr val="tx1"/>
              </a:solidFill>
              <a:latin typeface="Courier New" panose="02070309020205020404" pitchFamily="49" charset="0"/>
              <a:cs typeface="Courier New" panose="02070309020205020404" pitchFamily="49" charset="0"/>
            </a:endParaRPr>
          </a:p>
        </p:txBody>
      </p:sp>
      <p:grpSp>
        <p:nvGrpSpPr>
          <p:cNvPr id="8" name="그룹 7">
            <a:extLst>
              <a:ext uri="{FF2B5EF4-FFF2-40B4-BE49-F238E27FC236}">
                <a16:creationId xmlns:a16="http://schemas.microsoft.com/office/drawing/2014/main" id="{A00E54DE-C743-2BBB-5080-D7345B2E0B2C}"/>
              </a:ext>
            </a:extLst>
          </p:cNvPr>
          <p:cNvGrpSpPr/>
          <p:nvPr/>
        </p:nvGrpSpPr>
        <p:grpSpPr>
          <a:xfrm>
            <a:off x="447790" y="11101"/>
            <a:ext cx="11296419" cy="292388"/>
            <a:chOff x="410817" y="3704870"/>
            <a:chExt cx="11296419" cy="292388"/>
          </a:xfrm>
        </p:grpSpPr>
        <p:sp>
          <p:nvSpPr>
            <p:cNvPr id="15" name="TextBox 14">
              <a:extLst>
                <a:ext uri="{FF2B5EF4-FFF2-40B4-BE49-F238E27FC236}">
                  <a16:creationId xmlns:a16="http://schemas.microsoft.com/office/drawing/2014/main" id="{F67A1324-5DC1-D1BD-E1A7-B50D3E02FE9C}"/>
                </a:ext>
              </a:extLst>
            </p:cNvPr>
            <p:cNvSpPr txBox="1"/>
            <p:nvPr/>
          </p:nvSpPr>
          <p:spPr>
            <a:xfrm>
              <a:off x="410817" y="3704870"/>
              <a:ext cx="976549" cy="292388"/>
            </a:xfrm>
            <a:prstGeom prst="rect">
              <a:avLst/>
            </a:prstGeom>
            <a:noFill/>
          </p:spPr>
          <p:txBody>
            <a:bodyPr wrap="none" rtlCol="0">
              <a:spAutoFit/>
            </a:bodyPr>
            <a:lstStyle/>
            <a:p>
              <a:r>
                <a:rPr lang="en-KR" sz="1300" b="1" dirty="0">
                  <a:latin typeface="Arial" panose="020B0604020202020204" pitchFamily="34" charset="0"/>
                  <a:cs typeface="Arial" panose="020B0604020202020204" pitchFamily="34" charset="0"/>
                </a:rPr>
                <a:t>Load data</a:t>
              </a:r>
            </a:p>
          </p:txBody>
        </p:sp>
        <p:sp>
          <p:nvSpPr>
            <p:cNvPr id="16" name="TextBox 15">
              <a:extLst>
                <a:ext uri="{FF2B5EF4-FFF2-40B4-BE49-F238E27FC236}">
                  <a16:creationId xmlns:a16="http://schemas.microsoft.com/office/drawing/2014/main" id="{578ACF3E-D10E-1F03-5386-092B256A519F}"/>
                </a:ext>
              </a:extLst>
            </p:cNvPr>
            <p:cNvSpPr txBox="1"/>
            <p:nvPr/>
          </p:nvSpPr>
          <p:spPr>
            <a:xfrm>
              <a:off x="1894635" y="3704870"/>
              <a:ext cx="1345240" cy="292388"/>
            </a:xfrm>
            <a:prstGeom prst="rect">
              <a:avLst/>
            </a:prstGeom>
            <a:noFill/>
          </p:spPr>
          <p:txBody>
            <a:bodyPr wrap="none" rtlCol="0">
              <a:spAutoFit/>
            </a:bodyPr>
            <a:lstStyle/>
            <a:p>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17" name="TextBox 16">
              <a:extLst>
                <a:ext uri="{FF2B5EF4-FFF2-40B4-BE49-F238E27FC236}">
                  <a16:creationId xmlns:a16="http://schemas.microsoft.com/office/drawing/2014/main" id="{76DF1AE7-EE96-96D6-71A0-5FB85131CEED}"/>
                </a:ext>
              </a:extLst>
            </p:cNvPr>
            <p:cNvSpPr txBox="1"/>
            <p:nvPr/>
          </p:nvSpPr>
          <p:spPr>
            <a:xfrm>
              <a:off x="3821286" y="3704870"/>
              <a:ext cx="2249334" cy="292388"/>
            </a:xfrm>
            <a:prstGeom prst="rect">
              <a:avLst/>
            </a:prstGeom>
            <a:noFill/>
          </p:spPr>
          <p:txBody>
            <a:bodyPr wrap="none" rtlCol="0">
              <a:spAutoFit/>
            </a:bodyPr>
            <a:lstStyle/>
            <a:p>
              <a:r>
                <a:rPr lang="en-US" sz="1300" b="1" dirty="0">
                  <a:solidFill>
                    <a:schemeClr val="bg1">
                      <a:lumMod val="85000"/>
                    </a:schemeClr>
                  </a:solidFill>
                </a:rPr>
                <a:t>Find ligand-receptor pairs</a:t>
              </a:r>
              <a:endParaRPr lang="en-KR" sz="1300" b="1" dirty="0">
                <a:solidFill>
                  <a:schemeClr val="bg1">
                    <a:lumMod val="85000"/>
                  </a:schemeClr>
                </a:solidFill>
              </a:endParaRPr>
            </a:p>
          </p:txBody>
        </p:sp>
        <p:sp>
          <p:nvSpPr>
            <p:cNvPr id="18" name="TextBox 17">
              <a:extLst>
                <a:ext uri="{FF2B5EF4-FFF2-40B4-BE49-F238E27FC236}">
                  <a16:creationId xmlns:a16="http://schemas.microsoft.com/office/drawing/2014/main" id="{D627DD06-1D30-5B91-E174-7296B83BA386}"/>
                </a:ext>
              </a:extLst>
            </p:cNvPr>
            <p:cNvSpPr txBox="1"/>
            <p:nvPr/>
          </p:nvSpPr>
          <p:spPr>
            <a:xfrm>
              <a:off x="6637850" y="3704870"/>
              <a:ext cx="3177473" cy="292388"/>
            </a:xfrm>
            <a:prstGeom prst="rect">
              <a:avLst/>
            </a:prstGeom>
            <a:noFill/>
          </p:spPr>
          <p:txBody>
            <a:bodyPr wrap="none" rtlCol="0">
              <a:spAutoFit/>
            </a:bodyPr>
            <a:lstStyle/>
            <a:p>
              <a:r>
                <a:rPr lang="en-US" sz="1300" b="1" dirty="0">
                  <a:solidFill>
                    <a:schemeClr val="bg1">
                      <a:lumMod val="85000"/>
                    </a:schemeClr>
                  </a:solidFill>
                </a:rPr>
                <a:t>Infer cell-cell communication network</a:t>
              </a:r>
              <a:endParaRPr lang="en-KR" sz="1300" b="1" dirty="0">
                <a:solidFill>
                  <a:schemeClr val="bg1">
                    <a:lumMod val="85000"/>
                  </a:schemeClr>
                </a:solidFill>
              </a:endParaRPr>
            </a:p>
          </p:txBody>
        </p:sp>
        <p:sp>
          <p:nvSpPr>
            <p:cNvPr id="19" name="TextBox 18">
              <a:extLst>
                <a:ext uri="{FF2B5EF4-FFF2-40B4-BE49-F238E27FC236}">
                  <a16:creationId xmlns:a16="http://schemas.microsoft.com/office/drawing/2014/main" id="{1972390D-C6E1-79B5-7AB0-2377A4FA55A2}"/>
                </a:ext>
              </a:extLst>
            </p:cNvPr>
            <p:cNvSpPr txBox="1"/>
            <p:nvPr/>
          </p:nvSpPr>
          <p:spPr>
            <a:xfrm>
              <a:off x="10502867" y="3704870"/>
              <a:ext cx="1204369" cy="292388"/>
            </a:xfrm>
            <a:prstGeom prst="rect">
              <a:avLst/>
            </a:prstGeom>
            <a:noFill/>
          </p:spPr>
          <p:txBody>
            <a:bodyPr wrap="none" rtlCol="0">
              <a:spAutoFit/>
            </a:bodyPr>
            <a:lstStyle/>
            <a:p>
              <a:r>
                <a:rPr lang="en-US" sz="1300" b="1" dirty="0">
                  <a:solidFill>
                    <a:schemeClr val="bg1">
                      <a:lumMod val="85000"/>
                    </a:schemeClr>
                  </a:solidFill>
                </a:rPr>
                <a:t>Visualization</a:t>
              </a:r>
              <a:endParaRPr lang="en-KR" sz="1300" b="1" dirty="0">
                <a:solidFill>
                  <a:schemeClr val="bg1">
                    <a:lumMod val="85000"/>
                  </a:schemeClr>
                </a:solidFill>
              </a:endParaRPr>
            </a:p>
          </p:txBody>
        </p:sp>
        <p:cxnSp>
          <p:nvCxnSpPr>
            <p:cNvPr id="20" name="직선 연결선[R] 19">
              <a:extLst>
                <a:ext uri="{FF2B5EF4-FFF2-40B4-BE49-F238E27FC236}">
                  <a16:creationId xmlns:a16="http://schemas.microsoft.com/office/drawing/2014/main" id="{9C91C303-0E98-2DD2-545D-9D9CD3516939}"/>
                </a:ext>
              </a:extLst>
            </p:cNvPr>
            <p:cNvCxnSpPr>
              <a:cxnSpLocks/>
              <a:stCxn id="15" idx="3"/>
              <a:endCxn id="16" idx="1"/>
            </p:cNvCxnSpPr>
            <p:nvPr/>
          </p:nvCxnSpPr>
          <p:spPr>
            <a:xfrm>
              <a:off x="1387366" y="3851064"/>
              <a:ext cx="507269"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직선 연결선[R] 20">
              <a:extLst>
                <a:ext uri="{FF2B5EF4-FFF2-40B4-BE49-F238E27FC236}">
                  <a16:creationId xmlns:a16="http://schemas.microsoft.com/office/drawing/2014/main" id="{4035804B-5462-8429-2CD4-53982871E119}"/>
                </a:ext>
              </a:extLst>
            </p:cNvPr>
            <p:cNvCxnSpPr>
              <a:cxnSpLocks/>
              <a:stCxn id="16" idx="3"/>
              <a:endCxn id="17" idx="1"/>
            </p:cNvCxnSpPr>
            <p:nvPr/>
          </p:nvCxnSpPr>
          <p:spPr>
            <a:xfrm>
              <a:off x="3239875" y="3851064"/>
              <a:ext cx="581411"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직선 연결선[R] 21">
              <a:extLst>
                <a:ext uri="{FF2B5EF4-FFF2-40B4-BE49-F238E27FC236}">
                  <a16:creationId xmlns:a16="http://schemas.microsoft.com/office/drawing/2014/main" id="{45A669FD-029D-7EC9-DCD6-C45DF63603BA}"/>
                </a:ext>
              </a:extLst>
            </p:cNvPr>
            <p:cNvCxnSpPr>
              <a:cxnSpLocks/>
              <a:stCxn id="17" idx="3"/>
              <a:endCxn id="18" idx="1"/>
            </p:cNvCxnSpPr>
            <p:nvPr/>
          </p:nvCxnSpPr>
          <p:spPr>
            <a:xfrm>
              <a:off x="6070620" y="3851064"/>
              <a:ext cx="567230"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직선 연결선[R] 22">
              <a:extLst>
                <a:ext uri="{FF2B5EF4-FFF2-40B4-BE49-F238E27FC236}">
                  <a16:creationId xmlns:a16="http://schemas.microsoft.com/office/drawing/2014/main" id="{3B7CBE79-3141-C42A-EC78-19A4254E65C1}"/>
                </a:ext>
              </a:extLst>
            </p:cNvPr>
            <p:cNvCxnSpPr>
              <a:cxnSpLocks/>
              <a:stCxn id="18" idx="3"/>
              <a:endCxn id="19" idx="1"/>
            </p:cNvCxnSpPr>
            <p:nvPr/>
          </p:nvCxnSpPr>
          <p:spPr>
            <a:xfrm>
              <a:off x="9815323" y="3851064"/>
              <a:ext cx="687544"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94022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12617"/>
            <a:ext cx="11950516" cy="785184"/>
          </a:xfrm>
        </p:spPr>
        <p:txBody>
          <a:bodyPr>
            <a:normAutofit fontScale="90000"/>
          </a:bodyPr>
          <a:lstStyle/>
          <a:p>
            <a:r>
              <a:rPr lang="en-US" dirty="0"/>
              <a:t>Preprocessing the expression data for cell-cell communication analysis</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51</a:t>
            </a:fld>
            <a:endParaRPr lang="en-KR" dirty="0"/>
          </a:p>
        </p:txBody>
      </p:sp>
      <p:sp>
        <p:nvSpPr>
          <p:cNvPr id="10" name="직사각형 5">
            <a:extLst>
              <a:ext uri="{FF2B5EF4-FFF2-40B4-BE49-F238E27FC236}">
                <a16:creationId xmlns:a16="http://schemas.microsoft.com/office/drawing/2014/main" id="{0CEFC34F-82EE-A647-A7B0-C823B13F2B3B}"/>
              </a:ext>
            </a:extLst>
          </p:cNvPr>
          <p:cNvSpPr/>
          <p:nvPr/>
        </p:nvSpPr>
        <p:spPr>
          <a:xfrm>
            <a:off x="410818" y="1243994"/>
            <a:ext cx="11198084" cy="18977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subsetData</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a:t>
            </a:r>
          </a:p>
          <a:p>
            <a:endParaRPr lang="en-US" dirty="0">
              <a:solidFill>
                <a:schemeClr val="tx1"/>
              </a:solidFill>
              <a:latin typeface="Courier New" panose="02070309020205020404" pitchFamily="49" charset="0"/>
              <a:cs typeface="Courier New" panose="02070309020205020404" pitchFamily="49" charset="0"/>
            </a:endParaRPr>
          </a:p>
          <a:p>
            <a:r>
              <a:rPr lang="en-US" dirty="0">
                <a:solidFill>
                  <a:schemeClr val="tx1"/>
                </a:solidFill>
                <a:latin typeface="Courier New" panose="02070309020205020404" pitchFamily="49" charset="0"/>
                <a:cs typeface="Courier New" panose="02070309020205020404" pitchFamily="49" charset="0"/>
              </a:rPr>
              <a:t>future::plan("</a:t>
            </a:r>
            <a:r>
              <a:rPr lang="en-US" dirty="0" err="1">
                <a:solidFill>
                  <a:schemeClr val="tx1"/>
                </a:solidFill>
                <a:latin typeface="Courier New" panose="02070309020205020404" pitchFamily="49" charset="0"/>
                <a:cs typeface="Courier New" panose="02070309020205020404" pitchFamily="49" charset="0"/>
              </a:rPr>
              <a:t>multiprocess</a:t>
            </a:r>
            <a:r>
              <a:rPr lang="en-US" dirty="0">
                <a:solidFill>
                  <a:schemeClr val="tx1"/>
                </a:solidFill>
                <a:latin typeface="Courier New" panose="02070309020205020404" pitchFamily="49" charset="0"/>
                <a:cs typeface="Courier New" panose="02070309020205020404" pitchFamily="49" charset="0"/>
              </a:rPr>
              <a:t>", workers = 4) # do parallel</a:t>
            </a:r>
          </a:p>
          <a:p>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identifyOverExpressedGenes</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a:t>
            </a:r>
          </a:p>
          <a:p>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identifyOverExpressedInteractions</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906C5BB7-5E11-8948-8121-62EE73D4EB1A}"/>
              </a:ext>
            </a:extLst>
          </p:cNvPr>
          <p:cNvSpPr txBox="1"/>
          <p:nvPr/>
        </p:nvSpPr>
        <p:spPr>
          <a:xfrm>
            <a:off x="410817" y="3244334"/>
            <a:ext cx="10347705" cy="923330"/>
          </a:xfrm>
          <a:prstGeom prst="rect">
            <a:avLst/>
          </a:prstGeom>
          <a:noFill/>
        </p:spPr>
        <p:txBody>
          <a:bodyPr wrap="none" rtlCol="0">
            <a:spAutoFit/>
          </a:bodyPr>
          <a:lstStyle/>
          <a:p>
            <a:r>
              <a:rPr lang="en-KR" dirty="0"/>
              <a:t>subsetdata() : </a:t>
            </a:r>
            <a:r>
              <a:rPr lang="en-US" dirty="0"/>
              <a:t>subset the expression data of signaling genes for saving computation cost</a:t>
            </a:r>
          </a:p>
          <a:p>
            <a:r>
              <a:rPr lang="en-US" b="0" i="0" dirty="0">
                <a:effectLst/>
              </a:rPr>
              <a:t>Identify over-expressed ligands or receptors in one cell group </a:t>
            </a:r>
            <a:endParaRPr lang="en-US" dirty="0"/>
          </a:p>
          <a:p>
            <a:r>
              <a:rPr lang="en-US" b="0" i="0" dirty="0">
                <a:effectLst/>
              </a:rPr>
              <a:t>Identify over-expressed ligand-receptor interactions if either ligand or receptor is over-expressed.</a:t>
            </a:r>
          </a:p>
        </p:txBody>
      </p:sp>
      <p:grpSp>
        <p:nvGrpSpPr>
          <p:cNvPr id="8" name="그룹 7">
            <a:extLst>
              <a:ext uri="{FF2B5EF4-FFF2-40B4-BE49-F238E27FC236}">
                <a16:creationId xmlns:a16="http://schemas.microsoft.com/office/drawing/2014/main" id="{4F595C68-1D6C-4455-6224-7362DD3A671A}"/>
              </a:ext>
            </a:extLst>
          </p:cNvPr>
          <p:cNvGrpSpPr/>
          <p:nvPr/>
        </p:nvGrpSpPr>
        <p:grpSpPr>
          <a:xfrm>
            <a:off x="447790" y="20229"/>
            <a:ext cx="11296419" cy="292388"/>
            <a:chOff x="411555" y="4038587"/>
            <a:chExt cx="11296419" cy="292388"/>
          </a:xfrm>
        </p:grpSpPr>
        <p:sp>
          <p:nvSpPr>
            <p:cNvPr id="16" name="TextBox 15">
              <a:extLst>
                <a:ext uri="{FF2B5EF4-FFF2-40B4-BE49-F238E27FC236}">
                  <a16:creationId xmlns:a16="http://schemas.microsoft.com/office/drawing/2014/main" id="{4ECB0D30-7451-0F24-6F1B-864BBE1206BD}"/>
                </a:ext>
              </a:extLst>
            </p:cNvPr>
            <p:cNvSpPr txBox="1"/>
            <p:nvPr/>
          </p:nvSpPr>
          <p:spPr>
            <a:xfrm>
              <a:off x="411555" y="4038587"/>
              <a:ext cx="976549" cy="292388"/>
            </a:xfrm>
            <a:prstGeom prst="rect">
              <a:avLst/>
            </a:prstGeom>
            <a:noFill/>
          </p:spPr>
          <p:txBody>
            <a:bodyPr wrap="none" rtlCol="0">
              <a:spAutoFit/>
            </a:bodyPr>
            <a:lstStyle/>
            <a:p>
              <a:r>
                <a:rPr lang="en-KR" sz="1300" b="1" dirty="0">
                  <a:solidFill>
                    <a:schemeClr val="bg1">
                      <a:lumMod val="85000"/>
                    </a:schemeClr>
                  </a:solidFill>
                </a:rPr>
                <a:t>Load data</a:t>
              </a:r>
            </a:p>
          </p:txBody>
        </p:sp>
        <p:sp>
          <p:nvSpPr>
            <p:cNvPr id="17" name="TextBox 16">
              <a:extLst>
                <a:ext uri="{FF2B5EF4-FFF2-40B4-BE49-F238E27FC236}">
                  <a16:creationId xmlns:a16="http://schemas.microsoft.com/office/drawing/2014/main" id="{8F7696AB-A2AF-8F7C-6D70-1235A44834B0}"/>
                </a:ext>
              </a:extLst>
            </p:cNvPr>
            <p:cNvSpPr txBox="1"/>
            <p:nvPr/>
          </p:nvSpPr>
          <p:spPr>
            <a:xfrm>
              <a:off x="1895373" y="4038587"/>
              <a:ext cx="1345240" cy="292388"/>
            </a:xfrm>
            <a:prstGeom prst="rect">
              <a:avLst/>
            </a:prstGeom>
            <a:noFill/>
          </p:spPr>
          <p:txBody>
            <a:bodyPr wrap="none" rtlCol="0">
              <a:spAutoFit/>
            </a:bodyPr>
            <a:lstStyle/>
            <a:p>
              <a:r>
                <a:rPr lang="en-US" sz="1300" b="1" dirty="0"/>
                <a:t>Preprocessing</a:t>
              </a:r>
              <a:endParaRPr lang="en-KR" sz="1300" b="1" dirty="0"/>
            </a:p>
          </p:txBody>
        </p:sp>
        <p:sp>
          <p:nvSpPr>
            <p:cNvPr id="18" name="TextBox 17">
              <a:extLst>
                <a:ext uri="{FF2B5EF4-FFF2-40B4-BE49-F238E27FC236}">
                  <a16:creationId xmlns:a16="http://schemas.microsoft.com/office/drawing/2014/main" id="{48414AC2-25BA-44AE-AB8A-2CC9CCE50E07}"/>
                </a:ext>
              </a:extLst>
            </p:cNvPr>
            <p:cNvSpPr txBox="1"/>
            <p:nvPr/>
          </p:nvSpPr>
          <p:spPr>
            <a:xfrm>
              <a:off x="3822024" y="4038587"/>
              <a:ext cx="2249334" cy="292388"/>
            </a:xfrm>
            <a:prstGeom prst="rect">
              <a:avLst/>
            </a:prstGeom>
            <a:noFill/>
          </p:spPr>
          <p:txBody>
            <a:bodyPr wrap="none" rtlCol="0">
              <a:spAutoFit/>
            </a:bodyPr>
            <a:lstStyle/>
            <a:p>
              <a:r>
                <a:rPr lang="en-US" sz="1300" b="1" dirty="0">
                  <a:solidFill>
                    <a:schemeClr val="bg1">
                      <a:lumMod val="85000"/>
                    </a:schemeClr>
                  </a:solidFill>
                </a:rPr>
                <a:t>Find ligand-receptor pairs</a:t>
              </a:r>
              <a:endParaRPr lang="en-KR" sz="1300" b="1" dirty="0">
                <a:solidFill>
                  <a:schemeClr val="bg1">
                    <a:lumMod val="85000"/>
                  </a:schemeClr>
                </a:solidFill>
              </a:endParaRPr>
            </a:p>
          </p:txBody>
        </p:sp>
        <p:sp>
          <p:nvSpPr>
            <p:cNvPr id="19" name="TextBox 18">
              <a:extLst>
                <a:ext uri="{FF2B5EF4-FFF2-40B4-BE49-F238E27FC236}">
                  <a16:creationId xmlns:a16="http://schemas.microsoft.com/office/drawing/2014/main" id="{34606A34-F417-81C9-9756-7220E87A0482}"/>
                </a:ext>
              </a:extLst>
            </p:cNvPr>
            <p:cNvSpPr txBox="1"/>
            <p:nvPr/>
          </p:nvSpPr>
          <p:spPr>
            <a:xfrm>
              <a:off x="6638588" y="4038587"/>
              <a:ext cx="3177473" cy="292388"/>
            </a:xfrm>
            <a:prstGeom prst="rect">
              <a:avLst/>
            </a:prstGeom>
            <a:noFill/>
          </p:spPr>
          <p:txBody>
            <a:bodyPr wrap="none" rtlCol="0">
              <a:spAutoFit/>
            </a:bodyPr>
            <a:lstStyle/>
            <a:p>
              <a:r>
                <a:rPr lang="en-US" sz="1300" b="1" dirty="0">
                  <a:solidFill>
                    <a:schemeClr val="bg1">
                      <a:lumMod val="85000"/>
                    </a:schemeClr>
                  </a:solidFill>
                </a:rPr>
                <a:t>Infer cell-cell communication network</a:t>
              </a:r>
              <a:endParaRPr lang="en-KR" sz="1300" b="1" dirty="0">
                <a:solidFill>
                  <a:schemeClr val="bg1">
                    <a:lumMod val="85000"/>
                  </a:schemeClr>
                </a:solidFill>
              </a:endParaRPr>
            </a:p>
          </p:txBody>
        </p:sp>
        <p:sp>
          <p:nvSpPr>
            <p:cNvPr id="20" name="TextBox 19">
              <a:extLst>
                <a:ext uri="{FF2B5EF4-FFF2-40B4-BE49-F238E27FC236}">
                  <a16:creationId xmlns:a16="http://schemas.microsoft.com/office/drawing/2014/main" id="{EF5B6564-30F9-8293-F63A-B2806587AA20}"/>
                </a:ext>
              </a:extLst>
            </p:cNvPr>
            <p:cNvSpPr txBox="1"/>
            <p:nvPr/>
          </p:nvSpPr>
          <p:spPr>
            <a:xfrm>
              <a:off x="10503605" y="4038587"/>
              <a:ext cx="1204369" cy="292388"/>
            </a:xfrm>
            <a:prstGeom prst="rect">
              <a:avLst/>
            </a:prstGeom>
            <a:noFill/>
          </p:spPr>
          <p:txBody>
            <a:bodyPr wrap="none" rtlCol="0">
              <a:spAutoFit/>
            </a:bodyPr>
            <a:lstStyle/>
            <a:p>
              <a:r>
                <a:rPr lang="en-US" sz="1300" b="1" dirty="0">
                  <a:solidFill>
                    <a:schemeClr val="bg1">
                      <a:lumMod val="85000"/>
                    </a:schemeClr>
                  </a:solidFill>
                </a:rPr>
                <a:t>Visualization</a:t>
              </a:r>
              <a:endParaRPr lang="en-KR" sz="1300" b="1" dirty="0">
                <a:solidFill>
                  <a:schemeClr val="bg1">
                    <a:lumMod val="85000"/>
                  </a:schemeClr>
                </a:solidFill>
              </a:endParaRPr>
            </a:p>
          </p:txBody>
        </p:sp>
        <p:cxnSp>
          <p:nvCxnSpPr>
            <p:cNvPr id="21" name="직선 연결선[R] 20">
              <a:extLst>
                <a:ext uri="{FF2B5EF4-FFF2-40B4-BE49-F238E27FC236}">
                  <a16:creationId xmlns:a16="http://schemas.microsoft.com/office/drawing/2014/main" id="{05058EA5-A18A-2E5D-FA9E-ADE35960AC0C}"/>
                </a:ext>
              </a:extLst>
            </p:cNvPr>
            <p:cNvCxnSpPr>
              <a:stCxn id="16" idx="3"/>
              <a:endCxn id="17" idx="1"/>
            </p:cNvCxnSpPr>
            <p:nvPr/>
          </p:nvCxnSpPr>
          <p:spPr>
            <a:xfrm>
              <a:off x="1388104" y="4184781"/>
              <a:ext cx="507269"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2" name="직선 연결선[R] 21">
              <a:extLst>
                <a:ext uri="{FF2B5EF4-FFF2-40B4-BE49-F238E27FC236}">
                  <a16:creationId xmlns:a16="http://schemas.microsoft.com/office/drawing/2014/main" id="{9DEF2C2F-6E27-E493-8752-E2FD0FB03139}"/>
                </a:ext>
              </a:extLst>
            </p:cNvPr>
            <p:cNvCxnSpPr>
              <a:stCxn id="17" idx="3"/>
              <a:endCxn id="18" idx="1"/>
            </p:cNvCxnSpPr>
            <p:nvPr/>
          </p:nvCxnSpPr>
          <p:spPr>
            <a:xfrm>
              <a:off x="3240613" y="4184781"/>
              <a:ext cx="581411"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직선 연결선[R] 22">
              <a:extLst>
                <a:ext uri="{FF2B5EF4-FFF2-40B4-BE49-F238E27FC236}">
                  <a16:creationId xmlns:a16="http://schemas.microsoft.com/office/drawing/2014/main" id="{792D299C-EE0F-89CF-8239-24193C797DD4}"/>
                </a:ext>
              </a:extLst>
            </p:cNvPr>
            <p:cNvCxnSpPr>
              <a:stCxn id="18" idx="3"/>
              <a:endCxn id="19" idx="1"/>
            </p:cNvCxnSpPr>
            <p:nvPr/>
          </p:nvCxnSpPr>
          <p:spPr>
            <a:xfrm>
              <a:off x="6071358" y="4184781"/>
              <a:ext cx="567230"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직선 연결선[R] 23">
              <a:extLst>
                <a:ext uri="{FF2B5EF4-FFF2-40B4-BE49-F238E27FC236}">
                  <a16:creationId xmlns:a16="http://schemas.microsoft.com/office/drawing/2014/main" id="{F6C87606-FE38-F8B0-9393-93251DADF240}"/>
                </a:ext>
              </a:extLst>
            </p:cNvPr>
            <p:cNvCxnSpPr>
              <a:stCxn id="19" idx="3"/>
              <a:endCxn id="20" idx="1"/>
            </p:cNvCxnSpPr>
            <p:nvPr/>
          </p:nvCxnSpPr>
          <p:spPr>
            <a:xfrm>
              <a:off x="9816061" y="4184781"/>
              <a:ext cx="687544"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132580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날짜 개체 틀 3">
            <a:extLst>
              <a:ext uri="{FF2B5EF4-FFF2-40B4-BE49-F238E27FC236}">
                <a16:creationId xmlns:a16="http://schemas.microsoft.com/office/drawing/2014/main" id="{492D3862-6187-6666-D1F1-0DC304499082}"/>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41003593-60E8-AFF0-00D9-4C131364308D}"/>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B40C9A59-6D39-01AD-E3B0-C983C453218C}"/>
              </a:ext>
            </a:extLst>
          </p:cNvPr>
          <p:cNvSpPr>
            <a:spLocks noGrp="1"/>
          </p:cNvSpPr>
          <p:nvPr>
            <p:ph type="sldNum" sz="quarter" idx="12"/>
          </p:nvPr>
        </p:nvSpPr>
        <p:spPr/>
        <p:txBody>
          <a:bodyPr/>
          <a:lstStyle/>
          <a:p>
            <a:fld id="{11828C5E-8CE4-D747-8F0F-AA7D410D5DC1}" type="slidenum">
              <a:rPr lang="en-KR" smtClean="0"/>
              <a:pPr/>
              <a:t>52</a:t>
            </a:fld>
            <a:endParaRPr lang="en-KR" dirty="0"/>
          </a:p>
        </p:txBody>
      </p:sp>
      <p:grpSp>
        <p:nvGrpSpPr>
          <p:cNvPr id="35" name="그룹 34">
            <a:extLst>
              <a:ext uri="{FF2B5EF4-FFF2-40B4-BE49-F238E27FC236}">
                <a16:creationId xmlns:a16="http://schemas.microsoft.com/office/drawing/2014/main" id="{8290BD6A-DE74-86D1-92BF-25C51064CF4B}"/>
              </a:ext>
            </a:extLst>
          </p:cNvPr>
          <p:cNvGrpSpPr/>
          <p:nvPr/>
        </p:nvGrpSpPr>
        <p:grpSpPr>
          <a:xfrm>
            <a:off x="261768" y="2300953"/>
            <a:ext cx="11840256" cy="2125556"/>
            <a:chOff x="328309" y="1059677"/>
            <a:chExt cx="11840256" cy="2125556"/>
          </a:xfrm>
        </p:grpSpPr>
        <p:pic>
          <p:nvPicPr>
            <p:cNvPr id="8" name="그림 7">
              <a:extLst>
                <a:ext uri="{FF2B5EF4-FFF2-40B4-BE49-F238E27FC236}">
                  <a16:creationId xmlns:a16="http://schemas.microsoft.com/office/drawing/2014/main" id="{D1029AA8-0832-C720-2D42-BA2F2F25DDAF}"/>
                </a:ext>
              </a:extLst>
            </p:cNvPr>
            <p:cNvPicPr>
              <a:picLocks noChangeAspect="1"/>
            </p:cNvPicPr>
            <p:nvPr/>
          </p:nvPicPr>
          <p:blipFill rotWithShape="1">
            <a:blip r:embed="rId2"/>
            <a:srcRect l="65591" t="36740" b="40987"/>
            <a:stretch/>
          </p:blipFill>
          <p:spPr>
            <a:xfrm>
              <a:off x="11341349" y="1059677"/>
              <a:ext cx="827216" cy="2030938"/>
            </a:xfrm>
            <a:prstGeom prst="rect">
              <a:avLst/>
            </a:prstGeom>
          </p:spPr>
        </p:pic>
        <p:grpSp>
          <p:nvGrpSpPr>
            <p:cNvPr id="10" name="그룹 9">
              <a:extLst>
                <a:ext uri="{FF2B5EF4-FFF2-40B4-BE49-F238E27FC236}">
                  <a16:creationId xmlns:a16="http://schemas.microsoft.com/office/drawing/2014/main" id="{D7BFD5D0-133A-28B4-2A27-8CA4DE2F4668}"/>
                </a:ext>
              </a:extLst>
            </p:cNvPr>
            <p:cNvGrpSpPr/>
            <p:nvPr/>
          </p:nvGrpSpPr>
          <p:grpSpPr>
            <a:xfrm>
              <a:off x="328309" y="1380821"/>
              <a:ext cx="10956985" cy="1804412"/>
              <a:chOff x="315234" y="1263092"/>
              <a:chExt cx="10956985" cy="1804412"/>
            </a:xfrm>
          </p:grpSpPr>
          <p:pic>
            <p:nvPicPr>
              <p:cNvPr id="7" name="그림 6">
                <a:extLst>
                  <a:ext uri="{FF2B5EF4-FFF2-40B4-BE49-F238E27FC236}">
                    <a16:creationId xmlns:a16="http://schemas.microsoft.com/office/drawing/2014/main" id="{0DBA9B36-FD3D-A6C1-B6C2-E499420D69D3}"/>
                  </a:ext>
                </a:extLst>
              </p:cNvPr>
              <p:cNvPicPr>
                <a:picLocks noChangeAspect="1"/>
              </p:cNvPicPr>
              <p:nvPr/>
            </p:nvPicPr>
            <p:blipFill rotWithShape="1">
              <a:blip r:embed="rId2"/>
              <a:srcRect r="37431" b="4445"/>
              <a:stretch/>
            </p:blipFill>
            <p:spPr>
              <a:xfrm rot="16200000">
                <a:off x="4556744" y="-2944053"/>
                <a:ext cx="1770047" cy="10253067"/>
              </a:xfrm>
              <a:prstGeom prst="rect">
                <a:avLst/>
              </a:prstGeom>
            </p:spPr>
          </p:pic>
          <p:pic>
            <p:nvPicPr>
              <p:cNvPr id="9" name="그림 8">
                <a:extLst>
                  <a:ext uri="{FF2B5EF4-FFF2-40B4-BE49-F238E27FC236}">
                    <a16:creationId xmlns:a16="http://schemas.microsoft.com/office/drawing/2014/main" id="{E8CD95F6-9ECD-3C73-F1D7-793C51241F12}"/>
                  </a:ext>
                </a:extLst>
              </p:cNvPr>
              <p:cNvPicPr>
                <a:picLocks noChangeAspect="1"/>
              </p:cNvPicPr>
              <p:nvPr/>
            </p:nvPicPr>
            <p:blipFill rotWithShape="1">
              <a:blip r:embed="rId2"/>
              <a:srcRect l="40446" t="95573" r="37431"/>
              <a:stretch/>
            </p:blipFill>
            <p:spPr>
              <a:xfrm rot="2635187">
                <a:off x="10608749" y="1263092"/>
                <a:ext cx="663470" cy="503581"/>
              </a:xfrm>
              <a:prstGeom prst="rect">
                <a:avLst/>
              </a:prstGeom>
            </p:spPr>
          </p:pic>
        </p:grpSp>
      </p:grpSp>
      <p:sp>
        <p:nvSpPr>
          <p:cNvPr id="37" name="Title 1">
            <a:extLst>
              <a:ext uri="{FF2B5EF4-FFF2-40B4-BE49-F238E27FC236}">
                <a16:creationId xmlns:a16="http://schemas.microsoft.com/office/drawing/2014/main" id="{28ABB1A7-B1BA-59CD-B65A-FC2A102F2DD1}"/>
              </a:ext>
            </a:extLst>
          </p:cNvPr>
          <p:cNvSpPr>
            <a:spLocks noGrp="1"/>
          </p:cNvSpPr>
          <p:nvPr>
            <p:ph type="title"/>
          </p:nvPr>
        </p:nvSpPr>
        <p:spPr>
          <a:xfrm>
            <a:off x="410817" y="312617"/>
            <a:ext cx="11950516" cy="785184"/>
          </a:xfrm>
        </p:spPr>
        <p:txBody>
          <a:bodyPr>
            <a:normAutofit fontScale="90000"/>
          </a:bodyPr>
          <a:lstStyle/>
          <a:p>
            <a:r>
              <a:rPr lang="en-US" dirty="0"/>
              <a:t>Identify ligand-receptor pairs associated with CXCL pathway</a:t>
            </a:r>
            <a:endParaRPr lang="en-KR" dirty="0"/>
          </a:p>
        </p:txBody>
      </p:sp>
      <p:sp>
        <p:nvSpPr>
          <p:cNvPr id="38" name="직사각형 5">
            <a:extLst>
              <a:ext uri="{FF2B5EF4-FFF2-40B4-BE49-F238E27FC236}">
                <a16:creationId xmlns:a16="http://schemas.microsoft.com/office/drawing/2014/main" id="{48DE87B0-CC2B-FFDD-35E4-8252A2EC1D61}"/>
              </a:ext>
            </a:extLst>
          </p:cNvPr>
          <p:cNvSpPr/>
          <p:nvPr/>
        </p:nvSpPr>
        <p:spPr>
          <a:xfrm>
            <a:off x="410818" y="1243995"/>
            <a:ext cx="11198084" cy="9184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netVisual_bubble</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sources.use</a:t>
            </a:r>
            <a:r>
              <a:rPr lang="en-US" dirty="0">
                <a:solidFill>
                  <a:schemeClr val="tx1"/>
                </a:solidFill>
                <a:latin typeface="Courier New" panose="02070309020205020404" pitchFamily="49" charset="0"/>
                <a:cs typeface="Courier New" panose="02070309020205020404" pitchFamily="49" charset="0"/>
              </a:rPr>
              <a:t> =  c(3), </a:t>
            </a:r>
            <a:r>
              <a:rPr lang="en-US" dirty="0" err="1">
                <a:solidFill>
                  <a:schemeClr val="tx1"/>
                </a:solidFill>
                <a:latin typeface="Courier New" panose="02070309020205020404" pitchFamily="49" charset="0"/>
                <a:cs typeface="Courier New" panose="02070309020205020404" pitchFamily="49" charset="0"/>
              </a:rPr>
              <a:t>targets.use</a:t>
            </a:r>
            <a:r>
              <a:rPr lang="en-US" dirty="0">
                <a:solidFill>
                  <a:schemeClr val="tx1"/>
                </a:solidFill>
                <a:latin typeface="Courier New" panose="02070309020205020404" pitchFamily="49" charset="0"/>
                <a:cs typeface="Courier New" panose="02070309020205020404" pitchFamily="49" charset="0"/>
              </a:rPr>
              <a:t> =c(4), </a:t>
            </a:r>
            <a:r>
              <a:rPr lang="en-US" dirty="0" err="1">
                <a:solidFill>
                  <a:schemeClr val="tx1"/>
                </a:solidFill>
                <a:latin typeface="Courier New" panose="02070309020205020404" pitchFamily="49" charset="0"/>
                <a:cs typeface="Courier New" panose="02070309020205020404" pitchFamily="49" charset="0"/>
              </a:rPr>
              <a:t>remove.isolate</a:t>
            </a:r>
            <a:r>
              <a:rPr lang="en-US" dirty="0">
                <a:solidFill>
                  <a:schemeClr val="tx1"/>
                </a:solidFill>
                <a:latin typeface="Courier New" panose="02070309020205020404" pitchFamily="49" charset="0"/>
                <a:cs typeface="Courier New" panose="02070309020205020404" pitchFamily="49" charset="0"/>
              </a:rPr>
              <a:t> = FALSE, </a:t>
            </a:r>
            <a:r>
              <a:rPr lang="en-US" dirty="0" err="1">
                <a:solidFill>
                  <a:schemeClr val="tx1"/>
                </a:solidFill>
                <a:latin typeface="Courier New" panose="02070309020205020404" pitchFamily="49" charset="0"/>
                <a:cs typeface="Courier New" panose="02070309020205020404" pitchFamily="49" charset="0"/>
              </a:rPr>
              <a:t>angle.x</a:t>
            </a:r>
            <a:r>
              <a:rPr lang="en-US" dirty="0">
                <a:solidFill>
                  <a:schemeClr val="tx1"/>
                </a:solidFill>
                <a:latin typeface="Courier New" panose="02070309020205020404" pitchFamily="49" charset="0"/>
                <a:cs typeface="Courier New" panose="02070309020205020404" pitchFamily="49" charset="0"/>
              </a:rPr>
              <a:t> = 45,thresh = 0.05)</a:t>
            </a:r>
          </a:p>
        </p:txBody>
      </p:sp>
      <p:grpSp>
        <p:nvGrpSpPr>
          <p:cNvPr id="39" name="그룹 38">
            <a:extLst>
              <a:ext uri="{FF2B5EF4-FFF2-40B4-BE49-F238E27FC236}">
                <a16:creationId xmlns:a16="http://schemas.microsoft.com/office/drawing/2014/main" id="{07A17E3E-0570-C8D9-6A8D-F1B72B3C1E0F}"/>
              </a:ext>
            </a:extLst>
          </p:cNvPr>
          <p:cNvGrpSpPr/>
          <p:nvPr/>
        </p:nvGrpSpPr>
        <p:grpSpPr>
          <a:xfrm>
            <a:off x="447790" y="20230"/>
            <a:ext cx="11296419" cy="292388"/>
            <a:chOff x="402576" y="4363899"/>
            <a:chExt cx="11296419" cy="292388"/>
          </a:xfrm>
        </p:grpSpPr>
        <p:sp>
          <p:nvSpPr>
            <p:cNvPr id="40" name="TextBox 39">
              <a:extLst>
                <a:ext uri="{FF2B5EF4-FFF2-40B4-BE49-F238E27FC236}">
                  <a16:creationId xmlns:a16="http://schemas.microsoft.com/office/drawing/2014/main" id="{F6D593C1-6D80-AE74-E5D5-1F3356C474F8}"/>
                </a:ext>
              </a:extLst>
            </p:cNvPr>
            <p:cNvSpPr txBox="1"/>
            <p:nvPr/>
          </p:nvSpPr>
          <p:spPr>
            <a:xfrm>
              <a:off x="402576" y="4363899"/>
              <a:ext cx="976549" cy="292388"/>
            </a:xfrm>
            <a:prstGeom prst="rect">
              <a:avLst/>
            </a:prstGeom>
            <a:noFill/>
          </p:spPr>
          <p:txBody>
            <a:bodyPr wrap="none" rtlCol="0">
              <a:spAutoFit/>
            </a:bodyPr>
            <a:lstStyle/>
            <a:p>
              <a:r>
                <a:rPr lang="en-KR" sz="1300" b="1" dirty="0">
                  <a:solidFill>
                    <a:schemeClr val="bg1">
                      <a:lumMod val="85000"/>
                    </a:schemeClr>
                  </a:solidFill>
                </a:rPr>
                <a:t>Load data</a:t>
              </a:r>
            </a:p>
          </p:txBody>
        </p:sp>
        <p:sp>
          <p:nvSpPr>
            <p:cNvPr id="41" name="TextBox 40">
              <a:extLst>
                <a:ext uri="{FF2B5EF4-FFF2-40B4-BE49-F238E27FC236}">
                  <a16:creationId xmlns:a16="http://schemas.microsoft.com/office/drawing/2014/main" id="{68BC2346-E2D9-DA52-B334-45015189DE8B}"/>
                </a:ext>
              </a:extLst>
            </p:cNvPr>
            <p:cNvSpPr txBox="1"/>
            <p:nvPr/>
          </p:nvSpPr>
          <p:spPr>
            <a:xfrm>
              <a:off x="1886394" y="4363899"/>
              <a:ext cx="1345240" cy="292388"/>
            </a:xfrm>
            <a:prstGeom prst="rect">
              <a:avLst/>
            </a:prstGeom>
            <a:noFill/>
          </p:spPr>
          <p:txBody>
            <a:bodyPr wrap="none" rtlCol="0">
              <a:spAutoFit/>
            </a:bodyPr>
            <a:lstStyle/>
            <a:p>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42" name="TextBox 41">
              <a:extLst>
                <a:ext uri="{FF2B5EF4-FFF2-40B4-BE49-F238E27FC236}">
                  <a16:creationId xmlns:a16="http://schemas.microsoft.com/office/drawing/2014/main" id="{414E0AD5-C7D2-B9DA-AC5A-EE76749EF164}"/>
                </a:ext>
              </a:extLst>
            </p:cNvPr>
            <p:cNvSpPr txBox="1"/>
            <p:nvPr/>
          </p:nvSpPr>
          <p:spPr>
            <a:xfrm>
              <a:off x="3813045" y="4363899"/>
              <a:ext cx="2249334" cy="292388"/>
            </a:xfrm>
            <a:prstGeom prst="rect">
              <a:avLst/>
            </a:prstGeom>
            <a:noFill/>
          </p:spPr>
          <p:txBody>
            <a:bodyPr wrap="none" rtlCol="0">
              <a:spAutoFit/>
            </a:bodyPr>
            <a:lstStyle/>
            <a:p>
              <a:r>
                <a:rPr lang="en-US" sz="1300" b="1" dirty="0"/>
                <a:t>Find ligand-receptor pairs</a:t>
              </a:r>
              <a:endParaRPr lang="en-KR" sz="1300" b="1" dirty="0"/>
            </a:p>
          </p:txBody>
        </p:sp>
        <p:sp>
          <p:nvSpPr>
            <p:cNvPr id="43" name="TextBox 42">
              <a:extLst>
                <a:ext uri="{FF2B5EF4-FFF2-40B4-BE49-F238E27FC236}">
                  <a16:creationId xmlns:a16="http://schemas.microsoft.com/office/drawing/2014/main" id="{CA748BB7-9A51-48B3-ABC3-D49D6A23C2A3}"/>
                </a:ext>
              </a:extLst>
            </p:cNvPr>
            <p:cNvSpPr txBox="1"/>
            <p:nvPr/>
          </p:nvSpPr>
          <p:spPr>
            <a:xfrm>
              <a:off x="6629609" y="4363899"/>
              <a:ext cx="3177473" cy="292388"/>
            </a:xfrm>
            <a:prstGeom prst="rect">
              <a:avLst/>
            </a:prstGeom>
            <a:noFill/>
          </p:spPr>
          <p:txBody>
            <a:bodyPr wrap="none" rtlCol="0">
              <a:spAutoFit/>
            </a:bodyPr>
            <a:lstStyle/>
            <a:p>
              <a:r>
                <a:rPr lang="en-US" sz="1300" b="1" dirty="0">
                  <a:solidFill>
                    <a:schemeClr val="bg1">
                      <a:lumMod val="85000"/>
                    </a:schemeClr>
                  </a:solidFill>
                </a:rPr>
                <a:t>Infer cell-cell communication network</a:t>
              </a:r>
              <a:endParaRPr lang="en-KR" sz="1300" b="1" dirty="0">
                <a:solidFill>
                  <a:schemeClr val="bg1">
                    <a:lumMod val="85000"/>
                  </a:schemeClr>
                </a:solidFill>
              </a:endParaRPr>
            </a:p>
          </p:txBody>
        </p:sp>
        <p:sp>
          <p:nvSpPr>
            <p:cNvPr id="44" name="TextBox 43">
              <a:extLst>
                <a:ext uri="{FF2B5EF4-FFF2-40B4-BE49-F238E27FC236}">
                  <a16:creationId xmlns:a16="http://schemas.microsoft.com/office/drawing/2014/main" id="{B8AC576E-2410-A331-1CA4-B5FBCD137E9D}"/>
                </a:ext>
              </a:extLst>
            </p:cNvPr>
            <p:cNvSpPr txBox="1"/>
            <p:nvPr/>
          </p:nvSpPr>
          <p:spPr>
            <a:xfrm>
              <a:off x="10494626" y="4363899"/>
              <a:ext cx="1204369" cy="292388"/>
            </a:xfrm>
            <a:prstGeom prst="rect">
              <a:avLst/>
            </a:prstGeom>
            <a:noFill/>
          </p:spPr>
          <p:txBody>
            <a:bodyPr wrap="none" rtlCol="0">
              <a:spAutoFit/>
            </a:bodyPr>
            <a:lstStyle/>
            <a:p>
              <a:r>
                <a:rPr lang="en-US" sz="1300" b="1" dirty="0">
                  <a:solidFill>
                    <a:schemeClr val="bg1">
                      <a:lumMod val="85000"/>
                    </a:schemeClr>
                  </a:solidFill>
                </a:rPr>
                <a:t>Visualization</a:t>
              </a:r>
              <a:endParaRPr lang="en-KR" sz="1300" b="1" dirty="0">
                <a:solidFill>
                  <a:schemeClr val="bg1">
                    <a:lumMod val="85000"/>
                  </a:schemeClr>
                </a:solidFill>
              </a:endParaRPr>
            </a:p>
          </p:txBody>
        </p:sp>
        <p:cxnSp>
          <p:nvCxnSpPr>
            <p:cNvPr id="45" name="직선 연결선[R] 44">
              <a:extLst>
                <a:ext uri="{FF2B5EF4-FFF2-40B4-BE49-F238E27FC236}">
                  <a16:creationId xmlns:a16="http://schemas.microsoft.com/office/drawing/2014/main" id="{0085B5E9-3F3E-5E05-E31E-E7373AB7B1BE}"/>
                </a:ext>
              </a:extLst>
            </p:cNvPr>
            <p:cNvCxnSpPr>
              <a:stCxn id="40" idx="3"/>
              <a:endCxn id="41" idx="1"/>
            </p:cNvCxnSpPr>
            <p:nvPr/>
          </p:nvCxnSpPr>
          <p:spPr>
            <a:xfrm>
              <a:off x="1379125" y="4510093"/>
              <a:ext cx="507269"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6" name="직선 연결선[R] 45">
              <a:extLst>
                <a:ext uri="{FF2B5EF4-FFF2-40B4-BE49-F238E27FC236}">
                  <a16:creationId xmlns:a16="http://schemas.microsoft.com/office/drawing/2014/main" id="{A0CAA1E5-C9BB-EED9-18CD-87198B7B002F}"/>
                </a:ext>
              </a:extLst>
            </p:cNvPr>
            <p:cNvCxnSpPr>
              <a:stCxn id="41" idx="3"/>
              <a:endCxn id="42" idx="1"/>
            </p:cNvCxnSpPr>
            <p:nvPr/>
          </p:nvCxnSpPr>
          <p:spPr>
            <a:xfrm>
              <a:off x="3231634" y="4510093"/>
              <a:ext cx="581411"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7" name="직선 연결선[R] 46">
              <a:extLst>
                <a:ext uri="{FF2B5EF4-FFF2-40B4-BE49-F238E27FC236}">
                  <a16:creationId xmlns:a16="http://schemas.microsoft.com/office/drawing/2014/main" id="{6417B29B-53A2-3163-DD84-99C9F75B47D7}"/>
                </a:ext>
              </a:extLst>
            </p:cNvPr>
            <p:cNvCxnSpPr>
              <a:stCxn id="42" idx="3"/>
              <a:endCxn id="43" idx="1"/>
            </p:cNvCxnSpPr>
            <p:nvPr/>
          </p:nvCxnSpPr>
          <p:spPr>
            <a:xfrm>
              <a:off x="6062379" y="4510093"/>
              <a:ext cx="567230"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직선 연결선[R] 47">
              <a:extLst>
                <a:ext uri="{FF2B5EF4-FFF2-40B4-BE49-F238E27FC236}">
                  <a16:creationId xmlns:a16="http://schemas.microsoft.com/office/drawing/2014/main" id="{791C35A9-FC58-2A20-0C52-8B81FAD79B1D}"/>
                </a:ext>
              </a:extLst>
            </p:cNvPr>
            <p:cNvCxnSpPr>
              <a:stCxn id="43" idx="3"/>
              <a:endCxn id="44" idx="1"/>
            </p:cNvCxnSpPr>
            <p:nvPr/>
          </p:nvCxnSpPr>
          <p:spPr>
            <a:xfrm>
              <a:off x="9807082" y="4510093"/>
              <a:ext cx="687544"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9" name="직사각형 48">
            <a:extLst>
              <a:ext uri="{FF2B5EF4-FFF2-40B4-BE49-F238E27FC236}">
                <a16:creationId xmlns:a16="http://schemas.microsoft.com/office/drawing/2014/main" id="{3D67CE1C-34F9-7C75-C10C-76A522BAD1A5}"/>
              </a:ext>
            </a:extLst>
          </p:cNvPr>
          <p:cNvSpPr/>
          <p:nvPr/>
        </p:nvSpPr>
        <p:spPr>
          <a:xfrm>
            <a:off x="9823623" y="2940907"/>
            <a:ext cx="90458" cy="877330"/>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US" altLang="en-US"/>
          </a:p>
        </p:txBody>
      </p:sp>
      <p:sp>
        <p:nvSpPr>
          <p:cNvPr id="50" name="TextBox 49">
            <a:extLst>
              <a:ext uri="{FF2B5EF4-FFF2-40B4-BE49-F238E27FC236}">
                <a16:creationId xmlns:a16="http://schemas.microsoft.com/office/drawing/2014/main" id="{A0382C0F-CEED-A49D-DDCB-6CA853A1BF71}"/>
              </a:ext>
            </a:extLst>
          </p:cNvPr>
          <p:cNvSpPr txBox="1"/>
          <p:nvPr/>
        </p:nvSpPr>
        <p:spPr>
          <a:xfrm>
            <a:off x="8693222" y="4631869"/>
            <a:ext cx="2351260" cy="784830"/>
          </a:xfrm>
          <a:prstGeom prst="rect">
            <a:avLst/>
          </a:prstGeom>
          <a:noFill/>
        </p:spPr>
        <p:txBody>
          <a:bodyPr wrap="square" rtlCol="0">
            <a:spAutoFit/>
          </a:bodyPr>
          <a:lstStyle/>
          <a:p>
            <a:r>
              <a:rPr kumimoji="1" lang="en-US" altLang="ko-Kore-US" sz="1500" b="1" dirty="0"/>
              <a:t>Receptor and ligand pair associated with CXCL signaling</a:t>
            </a:r>
            <a:endParaRPr kumimoji="1" lang="ko-Kore-US" altLang="en-US" sz="1500" b="1" dirty="0"/>
          </a:p>
        </p:txBody>
      </p:sp>
      <p:cxnSp>
        <p:nvCxnSpPr>
          <p:cNvPr id="52" name="직선 화살표 연결선 51">
            <a:extLst>
              <a:ext uri="{FF2B5EF4-FFF2-40B4-BE49-F238E27FC236}">
                <a16:creationId xmlns:a16="http://schemas.microsoft.com/office/drawing/2014/main" id="{4CC2699E-8B64-F503-CE7B-9B0B80195319}"/>
              </a:ext>
            </a:extLst>
          </p:cNvPr>
          <p:cNvCxnSpPr/>
          <p:nvPr/>
        </p:nvCxnSpPr>
        <p:spPr>
          <a:xfrm flipH="1">
            <a:off x="9852296" y="3818237"/>
            <a:ext cx="16556" cy="813632"/>
          </a:xfrm>
          <a:prstGeom prst="straightConnector1">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09899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Inference of cell-cell communication network</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53</a:t>
            </a:fld>
            <a:endParaRPr lang="en-KR" dirty="0"/>
          </a:p>
        </p:txBody>
      </p:sp>
      <p:sp>
        <p:nvSpPr>
          <p:cNvPr id="10" name="직사각형 5">
            <a:extLst>
              <a:ext uri="{FF2B5EF4-FFF2-40B4-BE49-F238E27FC236}">
                <a16:creationId xmlns:a16="http://schemas.microsoft.com/office/drawing/2014/main" id="{0CEFC34F-82EE-A647-A7B0-C823B13F2B3B}"/>
              </a:ext>
            </a:extLst>
          </p:cNvPr>
          <p:cNvSpPr/>
          <p:nvPr/>
        </p:nvSpPr>
        <p:spPr>
          <a:xfrm>
            <a:off x="410818" y="2104507"/>
            <a:ext cx="11198084" cy="18977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computeCommunProb</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 type = "</a:t>
            </a:r>
            <a:r>
              <a:rPr lang="en-US" dirty="0" err="1">
                <a:solidFill>
                  <a:schemeClr val="tx1"/>
                </a:solidFill>
                <a:latin typeface="Courier New" panose="02070309020205020404" pitchFamily="49" charset="0"/>
                <a:cs typeface="Courier New" panose="02070309020205020404" pitchFamily="49" charset="0"/>
              </a:rPr>
              <a:t>truncatedMean</a:t>
            </a:r>
            <a:r>
              <a:rPr lang="en-US" dirty="0">
                <a:solidFill>
                  <a:schemeClr val="tx1"/>
                </a:solidFill>
                <a:latin typeface="Courier New" panose="02070309020205020404" pitchFamily="49" charset="0"/>
                <a:cs typeface="Courier New" panose="02070309020205020404" pitchFamily="49" charset="0"/>
              </a:rPr>
              <a:t>", trim = 0.1, </a:t>
            </a:r>
          </a:p>
          <a:p>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distance.use</a:t>
            </a:r>
            <a:r>
              <a:rPr lang="en-US" dirty="0">
                <a:solidFill>
                  <a:schemeClr val="tx1"/>
                </a:solidFill>
                <a:latin typeface="Courier New" panose="02070309020205020404" pitchFamily="49" charset="0"/>
                <a:cs typeface="Courier New" panose="02070309020205020404" pitchFamily="49" charset="0"/>
              </a:rPr>
              <a:t> = TRUE, </a:t>
            </a:r>
            <a:r>
              <a:rPr lang="en-US" dirty="0" err="1">
                <a:solidFill>
                  <a:schemeClr val="tx1"/>
                </a:solidFill>
                <a:latin typeface="Courier New" panose="02070309020205020404" pitchFamily="49" charset="0"/>
                <a:cs typeface="Courier New" panose="02070309020205020404" pitchFamily="49" charset="0"/>
              </a:rPr>
              <a:t>interaction.length</a:t>
            </a:r>
            <a:r>
              <a:rPr lang="en-US" dirty="0">
                <a:solidFill>
                  <a:schemeClr val="tx1"/>
                </a:solidFill>
                <a:latin typeface="Courier New" panose="02070309020205020404" pitchFamily="49" charset="0"/>
                <a:cs typeface="Courier New" panose="02070309020205020404" pitchFamily="49" charset="0"/>
              </a:rPr>
              <a:t> = 200, </a:t>
            </a:r>
          </a:p>
          <a:p>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scale.distance</a:t>
            </a:r>
            <a:r>
              <a:rPr lang="en-US" dirty="0">
                <a:solidFill>
                  <a:schemeClr val="tx1"/>
                </a:solidFill>
                <a:latin typeface="Courier New" panose="02070309020205020404" pitchFamily="49" charset="0"/>
                <a:cs typeface="Courier New" panose="02070309020205020404" pitchFamily="49" charset="0"/>
              </a:rPr>
              <a:t> = 0.01)</a:t>
            </a:r>
          </a:p>
          <a:p>
            <a:endParaRPr lang="en-US" dirty="0">
              <a:solidFill>
                <a:schemeClr val="tx1"/>
              </a:solidFill>
              <a:latin typeface="Courier New" panose="02070309020205020404" pitchFamily="49" charset="0"/>
              <a:cs typeface="Courier New" panose="02070309020205020404" pitchFamily="49" charset="0"/>
            </a:endParaRPr>
          </a:p>
          <a:p>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filterCommunication</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min.cells</a:t>
            </a:r>
            <a:r>
              <a:rPr lang="en-US" dirty="0">
                <a:solidFill>
                  <a:schemeClr val="tx1"/>
                </a:solidFill>
                <a:latin typeface="Courier New" panose="02070309020205020404" pitchFamily="49" charset="0"/>
                <a:cs typeface="Courier New" panose="02070309020205020404" pitchFamily="49" charset="0"/>
              </a:rPr>
              <a:t> = 10)</a:t>
            </a:r>
          </a:p>
        </p:txBody>
      </p:sp>
      <p:sp>
        <p:nvSpPr>
          <p:cNvPr id="7" name="TextBox 6">
            <a:extLst>
              <a:ext uri="{FF2B5EF4-FFF2-40B4-BE49-F238E27FC236}">
                <a16:creationId xmlns:a16="http://schemas.microsoft.com/office/drawing/2014/main" id="{463BE49F-57FC-7F4F-BA41-F336CA954CD3}"/>
              </a:ext>
            </a:extLst>
          </p:cNvPr>
          <p:cNvSpPr txBox="1"/>
          <p:nvPr/>
        </p:nvSpPr>
        <p:spPr>
          <a:xfrm>
            <a:off x="410818" y="1273510"/>
            <a:ext cx="11198084" cy="830997"/>
          </a:xfrm>
          <a:prstGeom prst="rect">
            <a:avLst/>
          </a:prstGeom>
          <a:noFill/>
        </p:spPr>
        <p:txBody>
          <a:bodyPr wrap="square" rtlCol="0">
            <a:spAutoFit/>
          </a:bodyPr>
          <a:lstStyle/>
          <a:p>
            <a:r>
              <a:rPr lang="en-US" sz="2400" b="1" dirty="0"/>
              <a:t>Compute the communication probability and infer cellular communication network</a:t>
            </a:r>
          </a:p>
        </p:txBody>
      </p:sp>
      <p:sp>
        <p:nvSpPr>
          <p:cNvPr id="9" name="TextBox 8">
            <a:extLst>
              <a:ext uri="{FF2B5EF4-FFF2-40B4-BE49-F238E27FC236}">
                <a16:creationId xmlns:a16="http://schemas.microsoft.com/office/drawing/2014/main" id="{683D2F67-2F5E-7A49-9DF0-6AEA38A86537}"/>
              </a:ext>
            </a:extLst>
          </p:cNvPr>
          <p:cNvSpPr txBox="1"/>
          <p:nvPr/>
        </p:nvSpPr>
        <p:spPr>
          <a:xfrm>
            <a:off x="410817" y="4186964"/>
            <a:ext cx="11198084" cy="1477328"/>
          </a:xfrm>
          <a:prstGeom prst="rect">
            <a:avLst/>
          </a:prstGeom>
          <a:noFill/>
        </p:spPr>
        <p:txBody>
          <a:bodyPr wrap="square" rtlCol="0">
            <a:spAutoFit/>
          </a:bodyPr>
          <a:lstStyle/>
          <a:p>
            <a:pPr marL="285750" indent="-285750">
              <a:buFont typeface="Arial" panose="020B0604020202020204" pitchFamily="34" charset="0"/>
              <a:buChar char="•"/>
            </a:pPr>
            <a:r>
              <a:rPr lang="en-US" dirty="0"/>
              <a:t>Infers the biologically significant cell-cell communication by assigning each interaction with a probability value and </a:t>
            </a:r>
            <a:r>
              <a:rPr lang="en-US" dirty="0" err="1"/>
              <a:t>peforming</a:t>
            </a:r>
            <a:r>
              <a:rPr lang="en-US" dirty="0"/>
              <a:t> a permutation test.</a:t>
            </a:r>
          </a:p>
          <a:p>
            <a:pPr marL="285750" indent="-285750">
              <a:buFont typeface="Arial" panose="020B0604020202020204" pitchFamily="34" charset="0"/>
              <a:buChar char="•"/>
            </a:pPr>
            <a:r>
              <a:rPr lang="en-US" dirty="0"/>
              <a:t>Models the probability of cell-cell communication by integrating gene expression with spatial locations as well as prior known knowledge of the interactions between signaling ligands, receptors and their cofactors using the law of mass action.  </a:t>
            </a:r>
            <a:endParaRPr lang="en-KR" dirty="0"/>
          </a:p>
        </p:txBody>
      </p:sp>
      <p:grpSp>
        <p:nvGrpSpPr>
          <p:cNvPr id="3" name="그룹 2">
            <a:extLst>
              <a:ext uri="{FF2B5EF4-FFF2-40B4-BE49-F238E27FC236}">
                <a16:creationId xmlns:a16="http://schemas.microsoft.com/office/drawing/2014/main" id="{25533CD1-0AA8-C1BA-7948-957C73C90CAE}"/>
              </a:ext>
            </a:extLst>
          </p:cNvPr>
          <p:cNvGrpSpPr/>
          <p:nvPr/>
        </p:nvGrpSpPr>
        <p:grpSpPr>
          <a:xfrm>
            <a:off x="391997" y="26848"/>
            <a:ext cx="11296419" cy="292388"/>
            <a:chOff x="403314" y="4697616"/>
            <a:chExt cx="11296419" cy="292388"/>
          </a:xfrm>
        </p:grpSpPr>
        <p:sp>
          <p:nvSpPr>
            <p:cNvPr id="8" name="TextBox 7">
              <a:extLst>
                <a:ext uri="{FF2B5EF4-FFF2-40B4-BE49-F238E27FC236}">
                  <a16:creationId xmlns:a16="http://schemas.microsoft.com/office/drawing/2014/main" id="{F4BF7F92-0D51-1239-5E05-39D230820C49}"/>
                </a:ext>
              </a:extLst>
            </p:cNvPr>
            <p:cNvSpPr txBox="1"/>
            <p:nvPr/>
          </p:nvSpPr>
          <p:spPr>
            <a:xfrm>
              <a:off x="403314" y="4697616"/>
              <a:ext cx="976549" cy="292388"/>
            </a:xfrm>
            <a:prstGeom prst="rect">
              <a:avLst/>
            </a:prstGeom>
            <a:noFill/>
          </p:spPr>
          <p:txBody>
            <a:bodyPr wrap="none" rtlCol="0">
              <a:spAutoFit/>
            </a:bodyPr>
            <a:lstStyle/>
            <a:p>
              <a:r>
                <a:rPr lang="en-KR" sz="1300" b="1" dirty="0">
                  <a:solidFill>
                    <a:schemeClr val="bg1">
                      <a:lumMod val="85000"/>
                    </a:schemeClr>
                  </a:solidFill>
                </a:rPr>
                <a:t>Load data</a:t>
              </a:r>
            </a:p>
          </p:txBody>
        </p:sp>
        <p:sp>
          <p:nvSpPr>
            <p:cNvPr id="11" name="TextBox 10">
              <a:extLst>
                <a:ext uri="{FF2B5EF4-FFF2-40B4-BE49-F238E27FC236}">
                  <a16:creationId xmlns:a16="http://schemas.microsoft.com/office/drawing/2014/main" id="{C059357C-87BE-052E-9B03-F478D395BC5F}"/>
                </a:ext>
              </a:extLst>
            </p:cNvPr>
            <p:cNvSpPr txBox="1"/>
            <p:nvPr/>
          </p:nvSpPr>
          <p:spPr>
            <a:xfrm>
              <a:off x="1887132" y="4697616"/>
              <a:ext cx="1345240" cy="292388"/>
            </a:xfrm>
            <a:prstGeom prst="rect">
              <a:avLst/>
            </a:prstGeom>
            <a:noFill/>
          </p:spPr>
          <p:txBody>
            <a:bodyPr wrap="none" rtlCol="0">
              <a:spAutoFit/>
            </a:bodyPr>
            <a:lstStyle/>
            <a:p>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12" name="TextBox 11">
              <a:extLst>
                <a:ext uri="{FF2B5EF4-FFF2-40B4-BE49-F238E27FC236}">
                  <a16:creationId xmlns:a16="http://schemas.microsoft.com/office/drawing/2014/main" id="{53F16D97-3BF2-F373-080A-BD73A7A62A6B}"/>
                </a:ext>
              </a:extLst>
            </p:cNvPr>
            <p:cNvSpPr txBox="1"/>
            <p:nvPr/>
          </p:nvSpPr>
          <p:spPr>
            <a:xfrm>
              <a:off x="3813783" y="4697616"/>
              <a:ext cx="2249334" cy="292388"/>
            </a:xfrm>
            <a:prstGeom prst="rect">
              <a:avLst/>
            </a:prstGeom>
            <a:noFill/>
          </p:spPr>
          <p:txBody>
            <a:bodyPr wrap="none" rtlCol="0">
              <a:spAutoFit/>
            </a:bodyPr>
            <a:lstStyle/>
            <a:p>
              <a:r>
                <a:rPr lang="en-US" sz="1300" b="1" dirty="0">
                  <a:solidFill>
                    <a:schemeClr val="bg1">
                      <a:lumMod val="85000"/>
                    </a:schemeClr>
                  </a:solidFill>
                </a:rPr>
                <a:t>Find ligand-receptor pairs</a:t>
              </a:r>
              <a:endParaRPr lang="en-KR" sz="1300" b="1" dirty="0">
                <a:solidFill>
                  <a:schemeClr val="bg1">
                    <a:lumMod val="85000"/>
                  </a:schemeClr>
                </a:solidFill>
              </a:endParaRPr>
            </a:p>
          </p:txBody>
        </p:sp>
        <p:sp>
          <p:nvSpPr>
            <p:cNvPr id="13" name="TextBox 12">
              <a:extLst>
                <a:ext uri="{FF2B5EF4-FFF2-40B4-BE49-F238E27FC236}">
                  <a16:creationId xmlns:a16="http://schemas.microsoft.com/office/drawing/2014/main" id="{C3FAF780-DF47-A530-94B9-565D4B9257DA}"/>
                </a:ext>
              </a:extLst>
            </p:cNvPr>
            <p:cNvSpPr txBox="1"/>
            <p:nvPr/>
          </p:nvSpPr>
          <p:spPr>
            <a:xfrm>
              <a:off x="6630347" y="4697616"/>
              <a:ext cx="3177473" cy="292388"/>
            </a:xfrm>
            <a:prstGeom prst="rect">
              <a:avLst/>
            </a:prstGeom>
            <a:noFill/>
          </p:spPr>
          <p:txBody>
            <a:bodyPr wrap="none" rtlCol="0">
              <a:spAutoFit/>
            </a:bodyPr>
            <a:lstStyle/>
            <a:p>
              <a:r>
                <a:rPr lang="en-US" sz="1300" b="1" dirty="0"/>
                <a:t>Infer cell-cell communication network</a:t>
              </a:r>
              <a:endParaRPr lang="en-KR" sz="1300" b="1" dirty="0"/>
            </a:p>
          </p:txBody>
        </p:sp>
        <p:sp>
          <p:nvSpPr>
            <p:cNvPr id="14" name="TextBox 13">
              <a:extLst>
                <a:ext uri="{FF2B5EF4-FFF2-40B4-BE49-F238E27FC236}">
                  <a16:creationId xmlns:a16="http://schemas.microsoft.com/office/drawing/2014/main" id="{D348DE0C-A5DC-4531-D0B3-84A8219E8F32}"/>
                </a:ext>
              </a:extLst>
            </p:cNvPr>
            <p:cNvSpPr txBox="1"/>
            <p:nvPr/>
          </p:nvSpPr>
          <p:spPr>
            <a:xfrm>
              <a:off x="10495364" y="4697616"/>
              <a:ext cx="1204369" cy="292388"/>
            </a:xfrm>
            <a:prstGeom prst="rect">
              <a:avLst/>
            </a:prstGeom>
            <a:noFill/>
          </p:spPr>
          <p:txBody>
            <a:bodyPr wrap="none" rtlCol="0">
              <a:spAutoFit/>
            </a:bodyPr>
            <a:lstStyle/>
            <a:p>
              <a:r>
                <a:rPr lang="en-US" sz="1300" b="1" dirty="0">
                  <a:solidFill>
                    <a:schemeClr val="bg1">
                      <a:lumMod val="85000"/>
                    </a:schemeClr>
                  </a:solidFill>
                </a:rPr>
                <a:t>Visualization</a:t>
              </a:r>
              <a:endParaRPr lang="en-KR" sz="1300" b="1" dirty="0">
                <a:solidFill>
                  <a:schemeClr val="bg1">
                    <a:lumMod val="85000"/>
                  </a:schemeClr>
                </a:solidFill>
              </a:endParaRPr>
            </a:p>
          </p:txBody>
        </p:sp>
        <p:cxnSp>
          <p:nvCxnSpPr>
            <p:cNvPr id="15" name="직선 연결선[R] 14">
              <a:extLst>
                <a:ext uri="{FF2B5EF4-FFF2-40B4-BE49-F238E27FC236}">
                  <a16:creationId xmlns:a16="http://schemas.microsoft.com/office/drawing/2014/main" id="{018AECE7-D864-98DF-7753-94A66417A0E4}"/>
                </a:ext>
              </a:extLst>
            </p:cNvPr>
            <p:cNvCxnSpPr>
              <a:stCxn id="8" idx="3"/>
              <a:endCxn id="11" idx="1"/>
            </p:cNvCxnSpPr>
            <p:nvPr/>
          </p:nvCxnSpPr>
          <p:spPr>
            <a:xfrm>
              <a:off x="1379863" y="4843810"/>
              <a:ext cx="507269"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 name="직선 연결선[R] 15">
              <a:extLst>
                <a:ext uri="{FF2B5EF4-FFF2-40B4-BE49-F238E27FC236}">
                  <a16:creationId xmlns:a16="http://schemas.microsoft.com/office/drawing/2014/main" id="{54591FB8-8D47-4080-0534-325DF805A8D7}"/>
                </a:ext>
              </a:extLst>
            </p:cNvPr>
            <p:cNvCxnSpPr>
              <a:stCxn id="11" idx="3"/>
              <a:endCxn id="12" idx="1"/>
            </p:cNvCxnSpPr>
            <p:nvPr/>
          </p:nvCxnSpPr>
          <p:spPr>
            <a:xfrm>
              <a:off x="3232372" y="4843810"/>
              <a:ext cx="581411"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 name="직선 연결선[R] 16">
              <a:extLst>
                <a:ext uri="{FF2B5EF4-FFF2-40B4-BE49-F238E27FC236}">
                  <a16:creationId xmlns:a16="http://schemas.microsoft.com/office/drawing/2014/main" id="{B7788F13-076F-E73D-E321-7863DEC488E2}"/>
                </a:ext>
              </a:extLst>
            </p:cNvPr>
            <p:cNvCxnSpPr>
              <a:stCxn id="12" idx="3"/>
              <a:endCxn id="13" idx="1"/>
            </p:cNvCxnSpPr>
            <p:nvPr/>
          </p:nvCxnSpPr>
          <p:spPr>
            <a:xfrm>
              <a:off x="6063117" y="4843810"/>
              <a:ext cx="567230"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 name="직선 연결선[R] 17">
              <a:extLst>
                <a:ext uri="{FF2B5EF4-FFF2-40B4-BE49-F238E27FC236}">
                  <a16:creationId xmlns:a16="http://schemas.microsoft.com/office/drawing/2014/main" id="{DEAF2837-3E77-1340-7ABA-28436EC30DB3}"/>
                </a:ext>
              </a:extLst>
            </p:cNvPr>
            <p:cNvCxnSpPr>
              <a:stCxn id="13" idx="3"/>
              <a:endCxn id="14" idx="1"/>
            </p:cNvCxnSpPr>
            <p:nvPr/>
          </p:nvCxnSpPr>
          <p:spPr>
            <a:xfrm>
              <a:off x="9807820" y="4843810"/>
              <a:ext cx="687544"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834376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Inference of cell-cell communication network</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54</a:t>
            </a:fld>
            <a:endParaRPr lang="en-KR" dirty="0"/>
          </a:p>
        </p:txBody>
      </p:sp>
      <p:sp>
        <p:nvSpPr>
          <p:cNvPr id="3" name="직사각형 5">
            <a:extLst>
              <a:ext uri="{FF2B5EF4-FFF2-40B4-BE49-F238E27FC236}">
                <a16:creationId xmlns:a16="http://schemas.microsoft.com/office/drawing/2014/main" id="{E6FDF3C9-9316-D4C2-798C-67D20BB61804}"/>
              </a:ext>
            </a:extLst>
          </p:cNvPr>
          <p:cNvSpPr/>
          <p:nvPr/>
        </p:nvSpPr>
        <p:spPr>
          <a:xfrm>
            <a:off x="410817" y="1964980"/>
            <a:ext cx="11198084" cy="10637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US" dirty="0" err="1">
                <a:solidFill>
                  <a:schemeClr val="tx1"/>
                </a:solidFill>
                <a:latin typeface="Courier New" panose="02070309020205020404" pitchFamily="49" charset="0"/>
                <a:cs typeface="Courier New" panose="02070309020205020404" pitchFamily="49" charset="0"/>
              </a:rPr>
              <a:t>cellchat</a:t>
            </a:r>
            <a:r>
              <a:rPr lang="en-US" altLang="ko-Kore-US" dirty="0">
                <a:solidFill>
                  <a:schemeClr val="tx1"/>
                </a:solidFill>
                <a:latin typeface="Courier New" panose="02070309020205020404" pitchFamily="49" charset="0"/>
                <a:cs typeface="Courier New" panose="02070309020205020404" pitchFamily="49" charset="0"/>
              </a:rPr>
              <a:t> =</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computeCommunProbPathway</a:t>
            </a:r>
            <a:r>
              <a:rPr lang="en-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a:t>
            </a:r>
          </a:p>
        </p:txBody>
      </p:sp>
      <p:sp>
        <p:nvSpPr>
          <p:cNvPr id="8" name="TextBox 7">
            <a:extLst>
              <a:ext uri="{FF2B5EF4-FFF2-40B4-BE49-F238E27FC236}">
                <a16:creationId xmlns:a16="http://schemas.microsoft.com/office/drawing/2014/main" id="{4FAF3557-850F-FC83-297A-CA9BCA1A6AE7}"/>
              </a:ext>
            </a:extLst>
          </p:cNvPr>
          <p:cNvSpPr txBox="1"/>
          <p:nvPr/>
        </p:nvSpPr>
        <p:spPr>
          <a:xfrm>
            <a:off x="410818" y="1273510"/>
            <a:ext cx="11198084" cy="461665"/>
          </a:xfrm>
          <a:prstGeom prst="rect">
            <a:avLst/>
          </a:prstGeom>
          <a:noFill/>
        </p:spPr>
        <p:txBody>
          <a:bodyPr wrap="square" rtlCol="0">
            <a:spAutoFit/>
          </a:bodyPr>
          <a:lstStyle/>
          <a:p>
            <a:r>
              <a:rPr lang="en-US" sz="2400" b="1" dirty="0"/>
              <a:t>Infer the cell-cell communication at a signaling pathway level</a:t>
            </a:r>
          </a:p>
        </p:txBody>
      </p:sp>
      <p:sp>
        <p:nvSpPr>
          <p:cNvPr id="11" name="TextBox 10">
            <a:extLst>
              <a:ext uri="{FF2B5EF4-FFF2-40B4-BE49-F238E27FC236}">
                <a16:creationId xmlns:a16="http://schemas.microsoft.com/office/drawing/2014/main" id="{C8476C9D-13A3-CE42-2401-88C05F23BF26}"/>
              </a:ext>
            </a:extLst>
          </p:cNvPr>
          <p:cNvSpPr txBox="1"/>
          <p:nvPr/>
        </p:nvSpPr>
        <p:spPr>
          <a:xfrm>
            <a:off x="364984" y="3258489"/>
            <a:ext cx="1119808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Computes the communication probability on signaling pathway level by summarizing the communication probabilities of all ligands-receptors interactions associated with each signaling pathway</a:t>
            </a:r>
          </a:p>
          <a:p>
            <a:pPr marL="285750" indent="-285750">
              <a:buFont typeface="Arial" panose="020B0604020202020204" pitchFamily="34" charset="0"/>
              <a:buChar char="•"/>
            </a:pPr>
            <a:r>
              <a:rPr lang="en-KR"/>
              <a:t>The inferred intercellular communication network of each ligand-receptor pair and each signaling pathway is stored in the slot ‘net’ and ‘netP’, respectively.</a:t>
            </a:r>
            <a:endParaRPr lang="en-KR" dirty="0"/>
          </a:p>
        </p:txBody>
      </p:sp>
      <p:grpSp>
        <p:nvGrpSpPr>
          <p:cNvPr id="7" name="그룹 6">
            <a:extLst>
              <a:ext uri="{FF2B5EF4-FFF2-40B4-BE49-F238E27FC236}">
                <a16:creationId xmlns:a16="http://schemas.microsoft.com/office/drawing/2014/main" id="{AC02ED8F-0CB2-5762-6C6B-B9715A120D76}"/>
              </a:ext>
            </a:extLst>
          </p:cNvPr>
          <p:cNvGrpSpPr/>
          <p:nvPr/>
        </p:nvGrpSpPr>
        <p:grpSpPr>
          <a:xfrm>
            <a:off x="391997" y="26848"/>
            <a:ext cx="11296419" cy="292388"/>
            <a:chOff x="403314" y="4697616"/>
            <a:chExt cx="11296419" cy="292388"/>
          </a:xfrm>
        </p:grpSpPr>
        <p:sp>
          <p:nvSpPr>
            <p:cNvPr id="9" name="TextBox 8">
              <a:extLst>
                <a:ext uri="{FF2B5EF4-FFF2-40B4-BE49-F238E27FC236}">
                  <a16:creationId xmlns:a16="http://schemas.microsoft.com/office/drawing/2014/main" id="{A3B4019D-9630-C81C-4A7C-B2F54579BF14}"/>
                </a:ext>
              </a:extLst>
            </p:cNvPr>
            <p:cNvSpPr txBox="1"/>
            <p:nvPr/>
          </p:nvSpPr>
          <p:spPr>
            <a:xfrm>
              <a:off x="403314" y="4697616"/>
              <a:ext cx="976549" cy="292388"/>
            </a:xfrm>
            <a:prstGeom prst="rect">
              <a:avLst/>
            </a:prstGeom>
            <a:noFill/>
          </p:spPr>
          <p:txBody>
            <a:bodyPr wrap="none" rtlCol="0">
              <a:spAutoFit/>
            </a:bodyPr>
            <a:lstStyle/>
            <a:p>
              <a:r>
                <a:rPr lang="en-KR" sz="1300" b="1" dirty="0">
                  <a:solidFill>
                    <a:schemeClr val="bg1">
                      <a:lumMod val="85000"/>
                    </a:schemeClr>
                  </a:solidFill>
                </a:rPr>
                <a:t>Load data</a:t>
              </a:r>
            </a:p>
          </p:txBody>
        </p:sp>
        <p:sp>
          <p:nvSpPr>
            <p:cNvPr id="10" name="TextBox 9">
              <a:extLst>
                <a:ext uri="{FF2B5EF4-FFF2-40B4-BE49-F238E27FC236}">
                  <a16:creationId xmlns:a16="http://schemas.microsoft.com/office/drawing/2014/main" id="{C50F29E8-8002-F738-E389-8DF373AAB9E5}"/>
                </a:ext>
              </a:extLst>
            </p:cNvPr>
            <p:cNvSpPr txBox="1"/>
            <p:nvPr/>
          </p:nvSpPr>
          <p:spPr>
            <a:xfrm>
              <a:off x="1887132" y="4697616"/>
              <a:ext cx="1345240" cy="292388"/>
            </a:xfrm>
            <a:prstGeom prst="rect">
              <a:avLst/>
            </a:prstGeom>
            <a:noFill/>
          </p:spPr>
          <p:txBody>
            <a:bodyPr wrap="none" rtlCol="0">
              <a:spAutoFit/>
            </a:bodyPr>
            <a:lstStyle/>
            <a:p>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16" name="TextBox 15">
              <a:extLst>
                <a:ext uri="{FF2B5EF4-FFF2-40B4-BE49-F238E27FC236}">
                  <a16:creationId xmlns:a16="http://schemas.microsoft.com/office/drawing/2014/main" id="{5BDE7FC7-5200-C12D-147B-F5EFB8B5FE67}"/>
                </a:ext>
              </a:extLst>
            </p:cNvPr>
            <p:cNvSpPr txBox="1"/>
            <p:nvPr/>
          </p:nvSpPr>
          <p:spPr>
            <a:xfrm>
              <a:off x="3813783" y="4697616"/>
              <a:ext cx="2249334" cy="292388"/>
            </a:xfrm>
            <a:prstGeom prst="rect">
              <a:avLst/>
            </a:prstGeom>
            <a:noFill/>
          </p:spPr>
          <p:txBody>
            <a:bodyPr wrap="none" rtlCol="0">
              <a:spAutoFit/>
            </a:bodyPr>
            <a:lstStyle/>
            <a:p>
              <a:r>
                <a:rPr lang="en-US" sz="1300" b="1" dirty="0">
                  <a:solidFill>
                    <a:schemeClr val="bg1">
                      <a:lumMod val="85000"/>
                    </a:schemeClr>
                  </a:solidFill>
                </a:rPr>
                <a:t>Find ligand-receptor pairs</a:t>
              </a:r>
              <a:endParaRPr lang="en-KR" sz="1300" b="1" dirty="0">
                <a:solidFill>
                  <a:schemeClr val="bg1">
                    <a:lumMod val="85000"/>
                  </a:schemeClr>
                </a:solidFill>
              </a:endParaRPr>
            </a:p>
          </p:txBody>
        </p:sp>
        <p:sp>
          <p:nvSpPr>
            <p:cNvPr id="18" name="TextBox 17">
              <a:extLst>
                <a:ext uri="{FF2B5EF4-FFF2-40B4-BE49-F238E27FC236}">
                  <a16:creationId xmlns:a16="http://schemas.microsoft.com/office/drawing/2014/main" id="{16A309DD-485C-6218-C810-0C4D82BE3BD8}"/>
                </a:ext>
              </a:extLst>
            </p:cNvPr>
            <p:cNvSpPr txBox="1"/>
            <p:nvPr/>
          </p:nvSpPr>
          <p:spPr>
            <a:xfrm>
              <a:off x="6630347" y="4697616"/>
              <a:ext cx="3177473" cy="292388"/>
            </a:xfrm>
            <a:prstGeom prst="rect">
              <a:avLst/>
            </a:prstGeom>
            <a:noFill/>
          </p:spPr>
          <p:txBody>
            <a:bodyPr wrap="none" rtlCol="0">
              <a:spAutoFit/>
            </a:bodyPr>
            <a:lstStyle/>
            <a:p>
              <a:r>
                <a:rPr lang="en-US" sz="1300" b="1" dirty="0"/>
                <a:t>Infer cell-cell communication network</a:t>
              </a:r>
              <a:endParaRPr lang="en-KR" sz="1300" b="1" dirty="0"/>
            </a:p>
          </p:txBody>
        </p:sp>
        <p:sp>
          <p:nvSpPr>
            <p:cNvPr id="21" name="TextBox 20">
              <a:extLst>
                <a:ext uri="{FF2B5EF4-FFF2-40B4-BE49-F238E27FC236}">
                  <a16:creationId xmlns:a16="http://schemas.microsoft.com/office/drawing/2014/main" id="{A051D546-E39B-A117-98E7-9EF690930133}"/>
                </a:ext>
              </a:extLst>
            </p:cNvPr>
            <p:cNvSpPr txBox="1"/>
            <p:nvPr/>
          </p:nvSpPr>
          <p:spPr>
            <a:xfrm>
              <a:off x="10495364" y="4697616"/>
              <a:ext cx="1204369" cy="292388"/>
            </a:xfrm>
            <a:prstGeom prst="rect">
              <a:avLst/>
            </a:prstGeom>
            <a:noFill/>
          </p:spPr>
          <p:txBody>
            <a:bodyPr wrap="none" rtlCol="0">
              <a:spAutoFit/>
            </a:bodyPr>
            <a:lstStyle/>
            <a:p>
              <a:r>
                <a:rPr lang="en-US" sz="1300" b="1" dirty="0">
                  <a:solidFill>
                    <a:schemeClr val="bg1">
                      <a:lumMod val="85000"/>
                    </a:schemeClr>
                  </a:solidFill>
                </a:rPr>
                <a:t>Visualization</a:t>
              </a:r>
              <a:endParaRPr lang="en-KR" sz="1300" b="1" dirty="0">
                <a:solidFill>
                  <a:schemeClr val="bg1">
                    <a:lumMod val="85000"/>
                  </a:schemeClr>
                </a:solidFill>
              </a:endParaRPr>
            </a:p>
          </p:txBody>
        </p:sp>
        <p:cxnSp>
          <p:nvCxnSpPr>
            <p:cNvPr id="22" name="직선 연결선[R] 21">
              <a:extLst>
                <a:ext uri="{FF2B5EF4-FFF2-40B4-BE49-F238E27FC236}">
                  <a16:creationId xmlns:a16="http://schemas.microsoft.com/office/drawing/2014/main" id="{92BE65F6-A282-060C-529C-02C7343946CB}"/>
                </a:ext>
              </a:extLst>
            </p:cNvPr>
            <p:cNvCxnSpPr>
              <a:stCxn id="9" idx="3"/>
              <a:endCxn id="10" idx="1"/>
            </p:cNvCxnSpPr>
            <p:nvPr/>
          </p:nvCxnSpPr>
          <p:spPr>
            <a:xfrm>
              <a:off x="1379863" y="4843810"/>
              <a:ext cx="507269"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3" name="직선 연결선[R] 22">
              <a:extLst>
                <a:ext uri="{FF2B5EF4-FFF2-40B4-BE49-F238E27FC236}">
                  <a16:creationId xmlns:a16="http://schemas.microsoft.com/office/drawing/2014/main" id="{A42D0C64-370F-FD25-015A-AC34E307EA51}"/>
                </a:ext>
              </a:extLst>
            </p:cNvPr>
            <p:cNvCxnSpPr>
              <a:stCxn id="10" idx="3"/>
              <a:endCxn id="16" idx="1"/>
            </p:cNvCxnSpPr>
            <p:nvPr/>
          </p:nvCxnSpPr>
          <p:spPr>
            <a:xfrm>
              <a:off x="3232372" y="4843810"/>
              <a:ext cx="581411"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4" name="직선 연결선[R] 23">
              <a:extLst>
                <a:ext uri="{FF2B5EF4-FFF2-40B4-BE49-F238E27FC236}">
                  <a16:creationId xmlns:a16="http://schemas.microsoft.com/office/drawing/2014/main" id="{79E161A5-F809-076A-15D9-0CB0725BC9DE}"/>
                </a:ext>
              </a:extLst>
            </p:cNvPr>
            <p:cNvCxnSpPr>
              <a:stCxn id="16" idx="3"/>
              <a:endCxn id="18" idx="1"/>
            </p:cNvCxnSpPr>
            <p:nvPr/>
          </p:nvCxnSpPr>
          <p:spPr>
            <a:xfrm>
              <a:off x="6063117" y="4843810"/>
              <a:ext cx="567230"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5" name="직선 연결선[R] 24">
              <a:extLst>
                <a:ext uri="{FF2B5EF4-FFF2-40B4-BE49-F238E27FC236}">
                  <a16:creationId xmlns:a16="http://schemas.microsoft.com/office/drawing/2014/main" id="{8419A625-17A9-D871-B938-376CFAB69366}"/>
                </a:ext>
              </a:extLst>
            </p:cNvPr>
            <p:cNvCxnSpPr>
              <a:stCxn id="18" idx="3"/>
              <a:endCxn id="21" idx="1"/>
            </p:cNvCxnSpPr>
            <p:nvPr/>
          </p:nvCxnSpPr>
          <p:spPr>
            <a:xfrm>
              <a:off x="9807820" y="4843810"/>
              <a:ext cx="687544"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244949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Inference of cell-cell communication network</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55</a:t>
            </a:fld>
            <a:endParaRPr lang="en-KR" dirty="0"/>
          </a:p>
        </p:txBody>
      </p:sp>
      <p:sp>
        <p:nvSpPr>
          <p:cNvPr id="3" name="직사각형 5">
            <a:extLst>
              <a:ext uri="{FF2B5EF4-FFF2-40B4-BE49-F238E27FC236}">
                <a16:creationId xmlns:a16="http://schemas.microsoft.com/office/drawing/2014/main" id="{E6FDF3C9-9316-D4C2-798C-67D20BB61804}"/>
              </a:ext>
            </a:extLst>
          </p:cNvPr>
          <p:cNvSpPr/>
          <p:nvPr/>
        </p:nvSpPr>
        <p:spPr>
          <a:xfrm>
            <a:off x="496958" y="1984824"/>
            <a:ext cx="11198084" cy="10658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US" dirty="0" err="1">
                <a:solidFill>
                  <a:schemeClr val="tx1"/>
                </a:solidFill>
                <a:latin typeface="Courier New" panose="02070309020205020404" pitchFamily="49" charset="0"/>
                <a:cs typeface="Courier New" panose="02070309020205020404" pitchFamily="49" charset="0"/>
              </a:rPr>
              <a:t>cellchat</a:t>
            </a:r>
            <a:r>
              <a:rPr lang="en-US" altLang="ko-Kore-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altLang="ko-Kore-US" dirty="0">
                <a:solidFill>
                  <a:schemeClr val="tx1"/>
                </a:solidFill>
                <a:latin typeface="Courier New" panose="02070309020205020404" pitchFamily="49" charset="0"/>
                <a:cs typeface="Courier New" panose="02070309020205020404" pitchFamily="49" charset="0"/>
              </a:rPr>
              <a:t> </a:t>
            </a:r>
            <a:r>
              <a:rPr lang="en-US" altLang="ko-Kore-US" dirty="0" err="1">
                <a:solidFill>
                  <a:schemeClr val="tx1"/>
                </a:solidFill>
                <a:latin typeface="Courier New" panose="02070309020205020404" pitchFamily="49" charset="0"/>
                <a:cs typeface="Courier New" panose="02070309020205020404" pitchFamily="49" charset="0"/>
              </a:rPr>
              <a:t>aggregateNet</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a:t>
            </a:r>
            <a:r>
              <a:rPr lang="en-US" altLang="ko-Kore-US" dirty="0">
                <a:solidFill>
                  <a:schemeClr val="tx1"/>
                </a:solidFill>
                <a:latin typeface="Courier New" panose="02070309020205020404" pitchFamily="49" charset="0"/>
                <a:cs typeface="Courier New" panose="02070309020205020404" pitchFamily="49" charset="0"/>
              </a:rPr>
              <a:t>)</a:t>
            </a:r>
          </a:p>
        </p:txBody>
      </p:sp>
      <p:sp>
        <p:nvSpPr>
          <p:cNvPr id="8" name="TextBox 7">
            <a:extLst>
              <a:ext uri="{FF2B5EF4-FFF2-40B4-BE49-F238E27FC236}">
                <a16:creationId xmlns:a16="http://schemas.microsoft.com/office/drawing/2014/main" id="{4FAF3557-850F-FC83-297A-CA9BCA1A6AE7}"/>
              </a:ext>
            </a:extLst>
          </p:cNvPr>
          <p:cNvSpPr txBox="1"/>
          <p:nvPr/>
        </p:nvSpPr>
        <p:spPr>
          <a:xfrm>
            <a:off x="410818" y="1273510"/>
            <a:ext cx="11198084" cy="461665"/>
          </a:xfrm>
          <a:prstGeom prst="rect">
            <a:avLst/>
          </a:prstGeom>
          <a:noFill/>
        </p:spPr>
        <p:txBody>
          <a:bodyPr wrap="square" rtlCol="0">
            <a:spAutoFit/>
          </a:bodyPr>
          <a:lstStyle/>
          <a:p>
            <a:pPr algn="l"/>
            <a:r>
              <a:rPr lang="en" altLang="ko-Kore-US" sz="2400" b="1" i="0" dirty="0">
                <a:solidFill>
                  <a:srgbClr val="333333"/>
                </a:solidFill>
                <a:effectLst/>
                <a:latin typeface="Arial" panose="020B0604020202020204" pitchFamily="34" charset="0"/>
                <a:cs typeface="Arial" panose="020B0604020202020204" pitchFamily="34" charset="0"/>
              </a:rPr>
              <a:t>Calculate the aggregated cell-cell communication network</a:t>
            </a:r>
          </a:p>
        </p:txBody>
      </p:sp>
      <p:sp>
        <p:nvSpPr>
          <p:cNvPr id="10" name="TextBox 9">
            <a:extLst>
              <a:ext uri="{FF2B5EF4-FFF2-40B4-BE49-F238E27FC236}">
                <a16:creationId xmlns:a16="http://schemas.microsoft.com/office/drawing/2014/main" id="{9C311B03-43FB-1583-2C48-5C725E8D9058}"/>
              </a:ext>
            </a:extLst>
          </p:cNvPr>
          <p:cNvSpPr txBox="1"/>
          <p:nvPr/>
        </p:nvSpPr>
        <p:spPr>
          <a:xfrm>
            <a:off x="522358" y="3300360"/>
            <a:ext cx="11198084" cy="923330"/>
          </a:xfrm>
          <a:prstGeom prst="rect">
            <a:avLst/>
          </a:prstGeom>
          <a:noFill/>
        </p:spPr>
        <p:txBody>
          <a:bodyPr wrap="square" rtlCol="0">
            <a:spAutoFit/>
          </a:bodyPr>
          <a:lstStyle/>
          <a:p>
            <a:pPr marL="285750" indent="-285750">
              <a:buFont typeface="Arial" panose="020B0604020202020204" pitchFamily="34" charset="0"/>
              <a:buChar char="•"/>
            </a:pPr>
            <a:r>
              <a:rPr lang="en-US" dirty="0"/>
              <a:t>Calculate the aggregated cell-cell communication network by counting the number of links or summarizing the communication probability. USER can also calculate the aggregated network among a subset of cell groups by setting </a:t>
            </a:r>
            <a:r>
              <a:rPr lang="en-US" dirty="0" err="1"/>
              <a:t>sources.use</a:t>
            </a:r>
            <a:r>
              <a:rPr lang="en-US" dirty="0"/>
              <a:t> and </a:t>
            </a:r>
            <a:r>
              <a:rPr lang="en-US" dirty="0" err="1"/>
              <a:t>targets.use</a:t>
            </a:r>
            <a:r>
              <a:rPr lang="en-US" dirty="0"/>
              <a:t>.</a:t>
            </a:r>
            <a:endParaRPr lang="en-KR" dirty="0"/>
          </a:p>
        </p:txBody>
      </p:sp>
      <p:grpSp>
        <p:nvGrpSpPr>
          <p:cNvPr id="7" name="그룹 6">
            <a:extLst>
              <a:ext uri="{FF2B5EF4-FFF2-40B4-BE49-F238E27FC236}">
                <a16:creationId xmlns:a16="http://schemas.microsoft.com/office/drawing/2014/main" id="{867BC2F3-F8DD-B93F-21F6-1D7603770465}"/>
              </a:ext>
            </a:extLst>
          </p:cNvPr>
          <p:cNvGrpSpPr/>
          <p:nvPr/>
        </p:nvGrpSpPr>
        <p:grpSpPr>
          <a:xfrm>
            <a:off x="391997" y="26848"/>
            <a:ext cx="11296419" cy="292388"/>
            <a:chOff x="403314" y="4697616"/>
            <a:chExt cx="11296419" cy="292388"/>
          </a:xfrm>
        </p:grpSpPr>
        <p:sp>
          <p:nvSpPr>
            <p:cNvPr id="9" name="TextBox 8">
              <a:extLst>
                <a:ext uri="{FF2B5EF4-FFF2-40B4-BE49-F238E27FC236}">
                  <a16:creationId xmlns:a16="http://schemas.microsoft.com/office/drawing/2014/main" id="{02850B35-2EEE-45B6-E70C-EAA5C45520E6}"/>
                </a:ext>
              </a:extLst>
            </p:cNvPr>
            <p:cNvSpPr txBox="1"/>
            <p:nvPr/>
          </p:nvSpPr>
          <p:spPr>
            <a:xfrm>
              <a:off x="403314" y="4697616"/>
              <a:ext cx="976549" cy="292388"/>
            </a:xfrm>
            <a:prstGeom prst="rect">
              <a:avLst/>
            </a:prstGeom>
            <a:noFill/>
          </p:spPr>
          <p:txBody>
            <a:bodyPr wrap="none" rtlCol="0">
              <a:spAutoFit/>
            </a:bodyPr>
            <a:lstStyle/>
            <a:p>
              <a:r>
                <a:rPr lang="en-KR" sz="1300" b="1" dirty="0">
                  <a:solidFill>
                    <a:schemeClr val="bg1">
                      <a:lumMod val="85000"/>
                    </a:schemeClr>
                  </a:solidFill>
                </a:rPr>
                <a:t>Load data</a:t>
              </a:r>
            </a:p>
          </p:txBody>
        </p:sp>
        <p:sp>
          <p:nvSpPr>
            <p:cNvPr id="11" name="TextBox 10">
              <a:extLst>
                <a:ext uri="{FF2B5EF4-FFF2-40B4-BE49-F238E27FC236}">
                  <a16:creationId xmlns:a16="http://schemas.microsoft.com/office/drawing/2014/main" id="{EB4E4339-A668-1EE2-EA60-D059DA4E11A8}"/>
                </a:ext>
              </a:extLst>
            </p:cNvPr>
            <p:cNvSpPr txBox="1"/>
            <p:nvPr/>
          </p:nvSpPr>
          <p:spPr>
            <a:xfrm>
              <a:off x="1887132" y="4697616"/>
              <a:ext cx="1345240" cy="292388"/>
            </a:xfrm>
            <a:prstGeom prst="rect">
              <a:avLst/>
            </a:prstGeom>
            <a:noFill/>
          </p:spPr>
          <p:txBody>
            <a:bodyPr wrap="none" rtlCol="0">
              <a:spAutoFit/>
            </a:bodyPr>
            <a:lstStyle/>
            <a:p>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12" name="TextBox 11">
              <a:extLst>
                <a:ext uri="{FF2B5EF4-FFF2-40B4-BE49-F238E27FC236}">
                  <a16:creationId xmlns:a16="http://schemas.microsoft.com/office/drawing/2014/main" id="{38A0C651-8D44-232F-58AE-3896E7FAFA92}"/>
                </a:ext>
              </a:extLst>
            </p:cNvPr>
            <p:cNvSpPr txBox="1"/>
            <p:nvPr/>
          </p:nvSpPr>
          <p:spPr>
            <a:xfrm>
              <a:off x="3813783" y="4697616"/>
              <a:ext cx="2249334" cy="292388"/>
            </a:xfrm>
            <a:prstGeom prst="rect">
              <a:avLst/>
            </a:prstGeom>
            <a:noFill/>
          </p:spPr>
          <p:txBody>
            <a:bodyPr wrap="none" rtlCol="0">
              <a:spAutoFit/>
            </a:bodyPr>
            <a:lstStyle/>
            <a:p>
              <a:r>
                <a:rPr lang="en-US" sz="1300" b="1" dirty="0">
                  <a:solidFill>
                    <a:schemeClr val="bg1">
                      <a:lumMod val="85000"/>
                    </a:schemeClr>
                  </a:solidFill>
                </a:rPr>
                <a:t>Find ligand-receptor pairs</a:t>
              </a:r>
              <a:endParaRPr lang="en-KR" sz="1300" b="1" dirty="0">
                <a:solidFill>
                  <a:schemeClr val="bg1">
                    <a:lumMod val="85000"/>
                  </a:schemeClr>
                </a:solidFill>
              </a:endParaRPr>
            </a:p>
          </p:txBody>
        </p:sp>
        <p:sp>
          <p:nvSpPr>
            <p:cNvPr id="13" name="TextBox 12">
              <a:extLst>
                <a:ext uri="{FF2B5EF4-FFF2-40B4-BE49-F238E27FC236}">
                  <a16:creationId xmlns:a16="http://schemas.microsoft.com/office/drawing/2014/main" id="{F1EB4D81-A13E-0C90-1375-A41BB7C939AA}"/>
                </a:ext>
              </a:extLst>
            </p:cNvPr>
            <p:cNvSpPr txBox="1"/>
            <p:nvPr/>
          </p:nvSpPr>
          <p:spPr>
            <a:xfrm>
              <a:off x="6630347" y="4697616"/>
              <a:ext cx="3177473" cy="292388"/>
            </a:xfrm>
            <a:prstGeom prst="rect">
              <a:avLst/>
            </a:prstGeom>
            <a:noFill/>
          </p:spPr>
          <p:txBody>
            <a:bodyPr wrap="none" rtlCol="0">
              <a:spAutoFit/>
            </a:bodyPr>
            <a:lstStyle/>
            <a:p>
              <a:r>
                <a:rPr lang="en-US" sz="1300" b="1" dirty="0"/>
                <a:t>Infer cell-cell communication network</a:t>
              </a:r>
              <a:endParaRPr lang="en-KR" sz="1300" b="1" dirty="0"/>
            </a:p>
          </p:txBody>
        </p:sp>
        <p:sp>
          <p:nvSpPr>
            <p:cNvPr id="14" name="TextBox 13">
              <a:extLst>
                <a:ext uri="{FF2B5EF4-FFF2-40B4-BE49-F238E27FC236}">
                  <a16:creationId xmlns:a16="http://schemas.microsoft.com/office/drawing/2014/main" id="{CC942A7A-5376-6E6F-BA35-15A5609C685C}"/>
                </a:ext>
              </a:extLst>
            </p:cNvPr>
            <p:cNvSpPr txBox="1"/>
            <p:nvPr/>
          </p:nvSpPr>
          <p:spPr>
            <a:xfrm>
              <a:off x="10495364" y="4697616"/>
              <a:ext cx="1204369" cy="292388"/>
            </a:xfrm>
            <a:prstGeom prst="rect">
              <a:avLst/>
            </a:prstGeom>
            <a:noFill/>
          </p:spPr>
          <p:txBody>
            <a:bodyPr wrap="none" rtlCol="0">
              <a:spAutoFit/>
            </a:bodyPr>
            <a:lstStyle/>
            <a:p>
              <a:r>
                <a:rPr lang="en-US" sz="1300" b="1" dirty="0">
                  <a:solidFill>
                    <a:schemeClr val="bg1">
                      <a:lumMod val="85000"/>
                    </a:schemeClr>
                  </a:solidFill>
                </a:rPr>
                <a:t>Visualization</a:t>
              </a:r>
              <a:endParaRPr lang="en-KR" sz="1300" b="1" dirty="0">
                <a:solidFill>
                  <a:schemeClr val="bg1">
                    <a:lumMod val="85000"/>
                  </a:schemeClr>
                </a:solidFill>
              </a:endParaRPr>
            </a:p>
          </p:txBody>
        </p:sp>
        <p:cxnSp>
          <p:nvCxnSpPr>
            <p:cNvPr id="15" name="직선 연결선[R] 14">
              <a:extLst>
                <a:ext uri="{FF2B5EF4-FFF2-40B4-BE49-F238E27FC236}">
                  <a16:creationId xmlns:a16="http://schemas.microsoft.com/office/drawing/2014/main" id="{BF7E5942-9846-73D6-E8DC-725E0D72E01E}"/>
                </a:ext>
              </a:extLst>
            </p:cNvPr>
            <p:cNvCxnSpPr>
              <a:stCxn id="9" idx="3"/>
              <a:endCxn id="11" idx="1"/>
            </p:cNvCxnSpPr>
            <p:nvPr/>
          </p:nvCxnSpPr>
          <p:spPr>
            <a:xfrm>
              <a:off x="1379863" y="4843810"/>
              <a:ext cx="507269"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 name="직선 연결선[R] 15">
              <a:extLst>
                <a:ext uri="{FF2B5EF4-FFF2-40B4-BE49-F238E27FC236}">
                  <a16:creationId xmlns:a16="http://schemas.microsoft.com/office/drawing/2014/main" id="{7866F202-4114-A585-3437-4F5B4EDC3234}"/>
                </a:ext>
              </a:extLst>
            </p:cNvPr>
            <p:cNvCxnSpPr>
              <a:stCxn id="11" idx="3"/>
              <a:endCxn id="12" idx="1"/>
            </p:cNvCxnSpPr>
            <p:nvPr/>
          </p:nvCxnSpPr>
          <p:spPr>
            <a:xfrm>
              <a:off x="3232372" y="4843810"/>
              <a:ext cx="581411"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 name="직선 연결선[R] 16">
              <a:extLst>
                <a:ext uri="{FF2B5EF4-FFF2-40B4-BE49-F238E27FC236}">
                  <a16:creationId xmlns:a16="http://schemas.microsoft.com/office/drawing/2014/main" id="{99D7E34C-F1C7-D147-1692-B85BC5E727D2}"/>
                </a:ext>
              </a:extLst>
            </p:cNvPr>
            <p:cNvCxnSpPr>
              <a:stCxn id="12" idx="3"/>
              <a:endCxn id="13" idx="1"/>
            </p:cNvCxnSpPr>
            <p:nvPr/>
          </p:nvCxnSpPr>
          <p:spPr>
            <a:xfrm>
              <a:off x="6063117" y="4843810"/>
              <a:ext cx="567230"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 name="직선 연결선[R] 17">
              <a:extLst>
                <a:ext uri="{FF2B5EF4-FFF2-40B4-BE49-F238E27FC236}">
                  <a16:creationId xmlns:a16="http://schemas.microsoft.com/office/drawing/2014/main" id="{32F42613-0EF4-5799-60E2-614C04202DB2}"/>
                </a:ext>
              </a:extLst>
            </p:cNvPr>
            <p:cNvCxnSpPr>
              <a:stCxn id="13" idx="3"/>
              <a:endCxn id="14" idx="1"/>
            </p:cNvCxnSpPr>
            <p:nvPr/>
          </p:nvCxnSpPr>
          <p:spPr>
            <a:xfrm>
              <a:off x="9807820" y="4843810"/>
              <a:ext cx="687544"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101854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Inference of cell-cell communication network</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56</a:t>
            </a:fld>
            <a:endParaRPr lang="en-KR" dirty="0"/>
          </a:p>
        </p:txBody>
      </p:sp>
      <p:sp>
        <p:nvSpPr>
          <p:cNvPr id="3" name="직사각형 5">
            <a:extLst>
              <a:ext uri="{FF2B5EF4-FFF2-40B4-BE49-F238E27FC236}">
                <a16:creationId xmlns:a16="http://schemas.microsoft.com/office/drawing/2014/main" id="{E6FDF3C9-9316-D4C2-798C-67D20BB61804}"/>
              </a:ext>
            </a:extLst>
          </p:cNvPr>
          <p:cNvSpPr/>
          <p:nvPr/>
        </p:nvSpPr>
        <p:spPr>
          <a:xfrm>
            <a:off x="410817" y="1931121"/>
            <a:ext cx="6830576" cy="37914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US" dirty="0" err="1">
                <a:solidFill>
                  <a:schemeClr val="tx1"/>
                </a:solidFill>
                <a:latin typeface="Courier New" panose="02070309020205020404" pitchFamily="49" charset="0"/>
                <a:cs typeface="Courier New" panose="02070309020205020404" pitchFamily="49" charset="0"/>
              </a:rPr>
              <a:t>groupSize</a:t>
            </a:r>
            <a:r>
              <a:rPr lang="en-US" altLang="ko-Kore-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altLang="ko-Kore-US" dirty="0">
                <a:solidFill>
                  <a:schemeClr val="tx1"/>
                </a:solidFill>
                <a:latin typeface="Courier New" panose="02070309020205020404" pitchFamily="49" charset="0"/>
                <a:cs typeface="Courier New" panose="02070309020205020404" pitchFamily="49" charset="0"/>
              </a:rPr>
              <a:t> </a:t>
            </a:r>
            <a:r>
              <a:rPr lang="en-US" altLang="ko-Kore-US" dirty="0" err="1">
                <a:solidFill>
                  <a:schemeClr val="tx1"/>
                </a:solidFill>
                <a:latin typeface="Courier New" panose="02070309020205020404" pitchFamily="49" charset="0"/>
                <a:cs typeface="Courier New" panose="02070309020205020404" pitchFamily="49" charset="0"/>
              </a:rPr>
              <a:t>as.numeric</a:t>
            </a:r>
            <a:r>
              <a:rPr lang="en-US" altLang="ko-Kore-US" dirty="0">
                <a:solidFill>
                  <a:schemeClr val="tx1"/>
                </a:solidFill>
                <a:latin typeface="Courier New" panose="02070309020205020404" pitchFamily="49" charset="0"/>
                <a:cs typeface="Courier New" panose="02070309020205020404" pitchFamily="49" charset="0"/>
              </a:rPr>
              <a:t>(table(</a:t>
            </a:r>
            <a:r>
              <a:rPr lang="en-US" altLang="ko-Kore-US" dirty="0" err="1">
                <a:solidFill>
                  <a:schemeClr val="tx1"/>
                </a:solidFill>
                <a:latin typeface="Courier New" panose="02070309020205020404" pitchFamily="49" charset="0"/>
                <a:cs typeface="Courier New" panose="02070309020205020404" pitchFamily="49" charset="0"/>
              </a:rPr>
              <a:t>cellchat@idents</a:t>
            </a:r>
            <a:r>
              <a:rPr lang="en-US" altLang="ko-Kore-US" dirty="0">
                <a:solidFill>
                  <a:schemeClr val="tx1"/>
                </a:solidFill>
                <a:latin typeface="Courier New" panose="02070309020205020404" pitchFamily="49" charset="0"/>
                <a:cs typeface="Courier New" panose="02070309020205020404" pitchFamily="49" charset="0"/>
              </a:rPr>
              <a:t>))</a:t>
            </a:r>
          </a:p>
          <a:p>
            <a:endParaRPr lang="en-US" altLang="ko-Kore-US" dirty="0">
              <a:solidFill>
                <a:schemeClr val="tx1"/>
              </a:solidFill>
              <a:latin typeface="Courier New" panose="02070309020205020404" pitchFamily="49" charset="0"/>
              <a:cs typeface="Courier New" panose="02070309020205020404" pitchFamily="49" charset="0"/>
            </a:endParaRPr>
          </a:p>
          <a:p>
            <a:r>
              <a:rPr lang="en-US" altLang="ko-Kore-US" dirty="0">
                <a:solidFill>
                  <a:schemeClr val="tx1"/>
                </a:solidFill>
                <a:latin typeface="Courier New" panose="02070309020205020404" pitchFamily="49" charset="0"/>
                <a:cs typeface="Courier New" panose="02070309020205020404" pitchFamily="49" charset="0"/>
              </a:rPr>
              <a:t>par(</a:t>
            </a:r>
            <a:r>
              <a:rPr lang="en-US" altLang="ko-Kore-US" dirty="0" err="1">
                <a:solidFill>
                  <a:schemeClr val="tx1"/>
                </a:solidFill>
                <a:latin typeface="Courier New" panose="02070309020205020404" pitchFamily="49" charset="0"/>
                <a:cs typeface="Courier New" panose="02070309020205020404" pitchFamily="49" charset="0"/>
              </a:rPr>
              <a:t>mfrow</a:t>
            </a:r>
            <a:r>
              <a:rPr lang="en-US" altLang="ko-Kore-US" dirty="0">
                <a:solidFill>
                  <a:schemeClr val="tx1"/>
                </a:solidFill>
                <a:latin typeface="Courier New" panose="02070309020205020404" pitchFamily="49" charset="0"/>
                <a:cs typeface="Courier New" panose="02070309020205020404" pitchFamily="49" charset="0"/>
              </a:rPr>
              <a:t> = c(1,2), </a:t>
            </a:r>
            <a:r>
              <a:rPr lang="en-US" altLang="ko-Kore-US" dirty="0" err="1">
                <a:solidFill>
                  <a:schemeClr val="tx1"/>
                </a:solidFill>
                <a:latin typeface="Courier New" panose="02070309020205020404" pitchFamily="49" charset="0"/>
                <a:cs typeface="Courier New" panose="02070309020205020404" pitchFamily="49" charset="0"/>
              </a:rPr>
              <a:t>xpd</a:t>
            </a:r>
            <a:r>
              <a:rPr lang="en-US" altLang="ko-Kore-US" dirty="0">
                <a:solidFill>
                  <a:schemeClr val="tx1"/>
                </a:solidFill>
                <a:latin typeface="Courier New" panose="02070309020205020404" pitchFamily="49" charset="0"/>
                <a:cs typeface="Courier New" panose="02070309020205020404" pitchFamily="49" charset="0"/>
              </a:rPr>
              <a:t>=TRUE)</a:t>
            </a:r>
          </a:p>
          <a:p>
            <a:r>
              <a:rPr lang="en-US" altLang="ko-Kore-US" dirty="0" err="1">
                <a:solidFill>
                  <a:schemeClr val="tx1"/>
                </a:solidFill>
                <a:latin typeface="Courier New" panose="02070309020205020404" pitchFamily="49" charset="0"/>
                <a:cs typeface="Courier New" panose="02070309020205020404" pitchFamily="49" charset="0"/>
              </a:rPr>
              <a:t>netVisual_circle</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cellchat@net$count</a:t>
            </a:r>
            <a:r>
              <a:rPr lang="en-US" altLang="ko-Kore-US" dirty="0">
                <a:solidFill>
                  <a:schemeClr val="tx1"/>
                </a:solidFill>
                <a:latin typeface="Courier New" panose="02070309020205020404" pitchFamily="49" charset="0"/>
                <a:cs typeface="Courier New" panose="02070309020205020404" pitchFamily="49" charset="0"/>
              </a:rPr>
              <a:t>, </a:t>
            </a:r>
            <a:r>
              <a:rPr lang="en-US" altLang="ko-Kore-US" dirty="0" err="1">
                <a:solidFill>
                  <a:schemeClr val="tx1"/>
                </a:solidFill>
                <a:latin typeface="Courier New" panose="02070309020205020404" pitchFamily="49" charset="0"/>
                <a:cs typeface="Courier New" panose="02070309020205020404" pitchFamily="49" charset="0"/>
              </a:rPr>
              <a:t>vertex.weight</a:t>
            </a:r>
            <a:r>
              <a:rPr lang="en-US" altLang="ko-Kore-US" dirty="0">
                <a:solidFill>
                  <a:schemeClr val="tx1"/>
                </a:solidFill>
                <a:latin typeface="Courier New" panose="02070309020205020404" pitchFamily="49" charset="0"/>
                <a:cs typeface="Courier New" panose="02070309020205020404" pitchFamily="49" charset="0"/>
              </a:rPr>
              <a:t> = </a:t>
            </a:r>
            <a:r>
              <a:rPr lang="en-US" altLang="ko-Kore-US" dirty="0" err="1">
                <a:solidFill>
                  <a:schemeClr val="tx1"/>
                </a:solidFill>
                <a:latin typeface="Courier New" panose="02070309020205020404" pitchFamily="49" charset="0"/>
                <a:cs typeface="Courier New" panose="02070309020205020404" pitchFamily="49" charset="0"/>
              </a:rPr>
              <a:t>rowSums</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cellchat@net$count</a:t>
            </a:r>
            <a:r>
              <a:rPr lang="en-US" altLang="ko-Kore-US" dirty="0">
                <a:solidFill>
                  <a:schemeClr val="tx1"/>
                </a:solidFill>
                <a:latin typeface="Courier New" panose="02070309020205020404" pitchFamily="49" charset="0"/>
                <a:cs typeface="Courier New" panose="02070309020205020404" pitchFamily="49" charset="0"/>
              </a:rPr>
              <a:t>), </a:t>
            </a:r>
            <a:r>
              <a:rPr lang="en-US" altLang="ko-Kore-US" dirty="0" err="1">
                <a:solidFill>
                  <a:schemeClr val="tx1"/>
                </a:solidFill>
                <a:latin typeface="Courier New" panose="02070309020205020404" pitchFamily="49" charset="0"/>
                <a:cs typeface="Courier New" panose="02070309020205020404" pitchFamily="49" charset="0"/>
              </a:rPr>
              <a:t>weight.scale</a:t>
            </a:r>
            <a:r>
              <a:rPr lang="en-US" altLang="ko-Kore-US" dirty="0">
                <a:solidFill>
                  <a:schemeClr val="tx1"/>
                </a:solidFill>
                <a:latin typeface="Courier New" panose="02070309020205020404" pitchFamily="49" charset="0"/>
                <a:cs typeface="Courier New" panose="02070309020205020404" pitchFamily="49" charset="0"/>
              </a:rPr>
              <a:t> = T, </a:t>
            </a:r>
            <a:r>
              <a:rPr lang="en-US" altLang="ko-Kore-US" dirty="0" err="1">
                <a:solidFill>
                  <a:schemeClr val="tx1"/>
                </a:solidFill>
                <a:latin typeface="Courier New" panose="02070309020205020404" pitchFamily="49" charset="0"/>
                <a:cs typeface="Courier New" panose="02070309020205020404" pitchFamily="49" charset="0"/>
              </a:rPr>
              <a:t>label.edge</a:t>
            </a:r>
            <a:r>
              <a:rPr lang="en-US" altLang="ko-Kore-US" dirty="0">
                <a:solidFill>
                  <a:schemeClr val="tx1"/>
                </a:solidFill>
                <a:latin typeface="Courier New" panose="02070309020205020404" pitchFamily="49" charset="0"/>
                <a:cs typeface="Courier New" panose="02070309020205020404" pitchFamily="49" charset="0"/>
              </a:rPr>
              <a:t>= F, </a:t>
            </a:r>
            <a:r>
              <a:rPr lang="en-US" altLang="ko-Kore-US" dirty="0" err="1">
                <a:solidFill>
                  <a:schemeClr val="tx1"/>
                </a:solidFill>
                <a:latin typeface="Courier New" panose="02070309020205020404" pitchFamily="49" charset="0"/>
                <a:cs typeface="Courier New" panose="02070309020205020404" pitchFamily="49" charset="0"/>
              </a:rPr>
              <a:t>title.name</a:t>
            </a:r>
            <a:r>
              <a:rPr lang="en-US" altLang="ko-Kore-US" dirty="0">
                <a:solidFill>
                  <a:schemeClr val="tx1"/>
                </a:solidFill>
                <a:latin typeface="Courier New" panose="02070309020205020404" pitchFamily="49" charset="0"/>
                <a:cs typeface="Courier New" panose="02070309020205020404" pitchFamily="49" charset="0"/>
              </a:rPr>
              <a:t> = "Number of interactions")</a:t>
            </a:r>
          </a:p>
          <a:p>
            <a:endParaRPr lang="en-US" altLang="ko-Kore-US" dirty="0">
              <a:solidFill>
                <a:schemeClr val="tx1"/>
              </a:solidFill>
              <a:latin typeface="Courier New" panose="02070309020205020404" pitchFamily="49" charset="0"/>
              <a:cs typeface="Courier New" panose="02070309020205020404" pitchFamily="49" charset="0"/>
            </a:endParaRPr>
          </a:p>
          <a:p>
            <a:r>
              <a:rPr lang="en-US" altLang="ko-Kore-US" dirty="0" err="1">
                <a:solidFill>
                  <a:schemeClr val="tx1"/>
                </a:solidFill>
                <a:latin typeface="Courier New" panose="02070309020205020404" pitchFamily="49" charset="0"/>
                <a:cs typeface="Courier New" panose="02070309020205020404" pitchFamily="49" charset="0"/>
              </a:rPr>
              <a:t>netVisual_circle</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cellchat@net$weight</a:t>
            </a:r>
            <a:r>
              <a:rPr lang="en-US" altLang="ko-Kore-US" dirty="0">
                <a:solidFill>
                  <a:schemeClr val="tx1"/>
                </a:solidFill>
                <a:latin typeface="Courier New" panose="02070309020205020404" pitchFamily="49" charset="0"/>
                <a:cs typeface="Courier New" panose="02070309020205020404" pitchFamily="49" charset="0"/>
              </a:rPr>
              <a:t>, </a:t>
            </a:r>
            <a:r>
              <a:rPr lang="en-US" altLang="ko-Kore-US" dirty="0" err="1">
                <a:solidFill>
                  <a:schemeClr val="tx1"/>
                </a:solidFill>
                <a:latin typeface="Courier New" panose="02070309020205020404" pitchFamily="49" charset="0"/>
                <a:cs typeface="Courier New" panose="02070309020205020404" pitchFamily="49" charset="0"/>
              </a:rPr>
              <a:t>vertex.weight</a:t>
            </a:r>
            <a:r>
              <a:rPr lang="en-US" altLang="ko-Kore-US" dirty="0">
                <a:solidFill>
                  <a:schemeClr val="tx1"/>
                </a:solidFill>
                <a:latin typeface="Courier New" panose="02070309020205020404" pitchFamily="49" charset="0"/>
                <a:cs typeface="Courier New" panose="02070309020205020404" pitchFamily="49" charset="0"/>
              </a:rPr>
              <a:t> = </a:t>
            </a:r>
            <a:r>
              <a:rPr lang="en-US" altLang="ko-Kore-US" dirty="0" err="1">
                <a:solidFill>
                  <a:schemeClr val="tx1"/>
                </a:solidFill>
                <a:latin typeface="Courier New" panose="02070309020205020404" pitchFamily="49" charset="0"/>
                <a:cs typeface="Courier New" panose="02070309020205020404" pitchFamily="49" charset="0"/>
              </a:rPr>
              <a:t>rowSums</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cellchat@net$weight</a:t>
            </a:r>
            <a:r>
              <a:rPr lang="en-US" altLang="ko-Kore-US" dirty="0">
                <a:solidFill>
                  <a:schemeClr val="tx1"/>
                </a:solidFill>
                <a:latin typeface="Courier New" panose="02070309020205020404" pitchFamily="49" charset="0"/>
                <a:cs typeface="Courier New" panose="02070309020205020404" pitchFamily="49" charset="0"/>
              </a:rPr>
              <a:t>), </a:t>
            </a:r>
            <a:r>
              <a:rPr lang="en-US" altLang="ko-Kore-US" dirty="0" err="1">
                <a:solidFill>
                  <a:schemeClr val="tx1"/>
                </a:solidFill>
                <a:latin typeface="Courier New" panose="02070309020205020404" pitchFamily="49" charset="0"/>
                <a:cs typeface="Courier New" panose="02070309020205020404" pitchFamily="49" charset="0"/>
              </a:rPr>
              <a:t>weight.scale</a:t>
            </a:r>
            <a:r>
              <a:rPr lang="en-US" altLang="ko-Kore-US" dirty="0">
                <a:solidFill>
                  <a:schemeClr val="tx1"/>
                </a:solidFill>
                <a:latin typeface="Courier New" panose="02070309020205020404" pitchFamily="49" charset="0"/>
                <a:cs typeface="Courier New" panose="02070309020205020404" pitchFamily="49" charset="0"/>
              </a:rPr>
              <a:t> = T, </a:t>
            </a:r>
            <a:r>
              <a:rPr lang="en-US" altLang="ko-Kore-US" dirty="0" err="1">
                <a:solidFill>
                  <a:schemeClr val="tx1"/>
                </a:solidFill>
                <a:latin typeface="Courier New" panose="02070309020205020404" pitchFamily="49" charset="0"/>
                <a:cs typeface="Courier New" panose="02070309020205020404" pitchFamily="49" charset="0"/>
              </a:rPr>
              <a:t>label.edge</a:t>
            </a:r>
            <a:r>
              <a:rPr lang="en-US" altLang="ko-Kore-US" dirty="0">
                <a:solidFill>
                  <a:schemeClr val="tx1"/>
                </a:solidFill>
                <a:latin typeface="Courier New" panose="02070309020205020404" pitchFamily="49" charset="0"/>
                <a:cs typeface="Courier New" panose="02070309020205020404" pitchFamily="49" charset="0"/>
              </a:rPr>
              <a:t>= F, </a:t>
            </a:r>
            <a:r>
              <a:rPr lang="en-US" altLang="ko-Kore-US" dirty="0" err="1">
                <a:solidFill>
                  <a:schemeClr val="tx1"/>
                </a:solidFill>
                <a:latin typeface="Courier New" panose="02070309020205020404" pitchFamily="49" charset="0"/>
                <a:cs typeface="Courier New" panose="02070309020205020404" pitchFamily="49" charset="0"/>
              </a:rPr>
              <a:t>title.name</a:t>
            </a:r>
            <a:r>
              <a:rPr lang="en-US" altLang="ko-Kore-US" dirty="0">
                <a:solidFill>
                  <a:schemeClr val="tx1"/>
                </a:solidFill>
                <a:latin typeface="Courier New" panose="02070309020205020404" pitchFamily="49" charset="0"/>
                <a:cs typeface="Courier New" panose="02070309020205020404" pitchFamily="49" charset="0"/>
              </a:rPr>
              <a:t> = "Interaction weights/strength")</a:t>
            </a:r>
          </a:p>
        </p:txBody>
      </p:sp>
      <p:pic>
        <p:nvPicPr>
          <p:cNvPr id="7" name="그림 6">
            <a:extLst>
              <a:ext uri="{FF2B5EF4-FFF2-40B4-BE49-F238E27FC236}">
                <a16:creationId xmlns:a16="http://schemas.microsoft.com/office/drawing/2014/main" id="{0E521C52-09DA-3519-6ABE-09CEC0A7DE68}"/>
              </a:ext>
            </a:extLst>
          </p:cNvPr>
          <p:cNvPicPr>
            <a:picLocks noChangeAspect="1"/>
          </p:cNvPicPr>
          <p:nvPr/>
        </p:nvPicPr>
        <p:blipFill rotWithShape="1">
          <a:blip r:embed="rId2"/>
          <a:srcRect r="60836"/>
          <a:stretch/>
        </p:blipFill>
        <p:spPr>
          <a:xfrm>
            <a:off x="8188933" y="1779764"/>
            <a:ext cx="2172236" cy="2106518"/>
          </a:xfrm>
          <a:prstGeom prst="rect">
            <a:avLst/>
          </a:prstGeom>
        </p:spPr>
      </p:pic>
      <p:pic>
        <p:nvPicPr>
          <p:cNvPr id="9" name="그림 8">
            <a:extLst>
              <a:ext uri="{FF2B5EF4-FFF2-40B4-BE49-F238E27FC236}">
                <a16:creationId xmlns:a16="http://schemas.microsoft.com/office/drawing/2014/main" id="{48A858BE-117C-5A6D-19AE-6147EE1D9151}"/>
              </a:ext>
            </a:extLst>
          </p:cNvPr>
          <p:cNvPicPr>
            <a:picLocks noChangeAspect="1"/>
          </p:cNvPicPr>
          <p:nvPr/>
        </p:nvPicPr>
        <p:blipFill rotWithShape="1">
          <a:blip r:embed="rId2"/>
          <a:srcRect l="55059"/>
          <a:stretch/>
        </p:blipFill>
        <p:spPr>
          <a:xfrm>
            <a:off x="8028697" y="3996828"/>
            <a:ext cx="2492707" cy="2106518"/>
          </a:xfrm>
          <a:prstGeom prst="rect">
            <a:avLst/>
          </a:prstGeom>
        </p:spPr>
      </p:pic>
      <p:sp>
        <p:nvSpPr>
          <p:cNvPr id="11" name="TextBox 10">
            <a:extLst>
              <a:ext uri="{FF2B5EF4-FFF2-40B4-BE49-F238E27FC236}">
                <a16:creationId xmlns:a16="http://schemas.microsoft.com/office/drawing/2014/main" id="{1D1BC664-E5BA-D456-2678-5840C025FA9C}"/>
              </a:ext>
            </a:extLst>
          </p:cNvPr>
          <p:cNvSpPr txBox="1"/>
          <p:nvPr/>
        </p:nvSpPr>
        <p:spPr>
          <a:xfrm>
            <a:off x="410818" y="1273510"/>
            <a:ext cx="11198084" cy="461665"/>
          </a:xfrm>
          <a:prstGeom prst="rect">
            <a:avLst/>
          </a:prstGeom>
          <a:noFill/>
        </p:spPr>
        <p:txBody>
          <a:bodyPr wrap="square" rtlCol="0">
            <a:spAutoFit/>
          </a:bodyPr>
          <a:lstStyle/>
          <a:p>
            <a:pPr algn="l"/>
            <a:r>
              <a:rPr lang="en" altLang="ko-Kore-US" sz="2400" b="1" i="0" dirty="0">
                <a:solidFill>
                  <a:srgbClr val="333333"/>
                </a:solidFill>
                <a:effectLst/>
                <a:latin typeface="Arial" panose="020B0604020202020204" pitchFamily="34" charset="0"/>
                <a:cs typeface="Arial" panose="020B0604020202020204" pitchFamily="34" charset="0"/>
              </a:rPr>
              <a:t>Visualization of the aggregated cell-cell communication network</a:t>
            </a:r>
          </a:p>
        </p:txBody>
      </p:sp>
      <p:grpSp>
        <p:nvGrpSpPr>
          <p:cNvPr id="8" name="그룹 7">
            <a:extLst>
              <a:ext uri="{FF2B5EF4-FFF2-40B4-BE49-F238E27FC236}">
                <a16:creationId xmlns:a16="http://schemas.microsoft.com/office/drawing/2014/main" id="{608923FA-3CE2-4C99-3C31-E605019DD066}"/>
              </a:ext>
            </a:extLst>
          </p:cNvPr>
          <p:cNvGrpSpPr/>
          <p:nvPr/>
        </p:nvGrpSpPr>
        <p:grpSpPr>
          <a:xfrm>
            <a:off x="391997" y="26848"/>
            <a:ext cx="11296419" cy="292388"/>
            <a:chOff x="403314" y="4697616"/>
            <a:chExt cx="11296419" cy="292388"/>
          </a:xfrm>
        </p:grpSpPr>
        <p:sp>
          <p:nvSpPr>
            <p:cNvPr id="10" name="TextBox 9">
              <a:extLst>
                <a:ext uri="{FF2B5EF4-FFF2-40B4-BE49-F238E27FC236}">
                  <a16:creationId xmlns:a16="http://schemas.microsoft.com/office/drawing/2014/main" id="{01A40CFB-C934-9560-BBAA-66E5E9F919DD}"/>
                </a:ext>
              </a:extLst>
            </p:cNvPr>
            <p:cNvSpPr txBox="1"/>
            <p:nvPr/>
          </p:nvSpPr>
          <p:spPr>
            <a:xfrm>
              <a:off x="403314" y="4697616"/>
              <a:ext cx="976549" cy="292388"/>
            </a:xfrm>
            <a:prstGeom prst="rect">
              <a:avLst/>
            </a:prstGeom>
            <a:noFill/>
          </p:spPr>
          <p:txBody>
            <a:bodyPr wrap="none" rtlCol="0">
              <a:spAutoFit/>
            </a:bodyPr>
            <a:lstStyle/>
            <a:p>
              <a:r>
                <a:rPr lang="en-KR" sz="1300" b="1" dirty="0">
                  <a:solidFill>
                    <a:schemeClr val="bg1">
                      <a:lumMod val="85000"/>
                    </a:schemeClr>
                  </a:solidFill>
                </a:rPr>
                <a:t>Load data</a:t>
              </a:r>
            </a:p>
          </p:txBody>
        </p:sp>
        <p:sp>
          <p:nvSpPr>
            <p:cNvPr id="12" name="TextBox 11">
              <a:extLst>
                <a:ext uri="{FF2B5EF4-FFF2-40B4-BE49-F238E27FC236}">
                  <a16:creationId xmlns:a16="http://schemas.microsoft.com/office/drawing/2014/main" id="{41408BAA-FC0B-DFDD-B133-27132C0B62C9}"/>
                </a:ext>
              </a:extLst>
            </p:cNvPr>
            <p:cNvSpPr txBox="1"/>
            <p:nvPr/>
          </p:nvSpPr>
          <p:spPr>
            <a:xfrm>
              <a:off x="1887132" y="4697616"/>
              <a:ext cx="1345240" cy="292388"/>
            </a:xfrm>
            <a:prstGeom prst="rect">
              <a:avLst/>
            </a:prstGeom>
            <a:noFill/>
          </p:spPr>
          <p:txBody>
            <a:bodyPr wrap="none" rtlCol="0">
              <a:spAutoFit/>
            </a:bodyPr>
            <a:lstStyle/>
            <a:p>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13" name="TextBox 12">
              <a:extLst>
                <a:ext uri="{FF2B5EF4-FFF2-40B4-BE49-F238E27FC236}">
                  <a16:creationId xmlns:a16="http://schemas.microsoft.com/office/drawing/2014/main" id="{7ED83F40-DD0F-F5F9-C54F-0B36921B0710}"/>
                </a:ext>
              </a:extLst>
            </p:cNvPr>
            <p:cNvSpPr txBox="1"/>
            <p:nvPr/>
          </p:nvSpPr>
          <p:spPr>
            <a:xfrm>
              <a:off x="3813783" y="4697616"/>
              <a:ext cx="2249334" cy="292388"/>
            </a:xfrm>
            <a:prstGeom prst="rect">
              <a:avLst/>
            </a:prstGeom>
            <a:noFill/>
          </p:spPr>
          <p:txBody>
            <a:bodyPr wrap="none" rtlCol="0">
              <a:spAutoFit/>
            </a:bodyPr>
            <a:lstStyle/>
            <a:p>
              <a:r>
                <a:rPr lang="en-US" sz="1300" b="1" dirty="0">
                  <a:solidFill>
                    <a:schemeClr val="bg1">
                      <a:lumMod val="85000"/>
                    </a:schemeClr>
                  </a:solidFill>
                </a:rPr>
                <a:t>Find ligand-receptor pairs</a:t>
              </a:r>
              <a:endParaRPr lang="en-KR" sz="1300" b="1" dirty="0">
                <a:solidFill>
                  <a:schemeClr val="bg1">
                    <a:lumMod val="85000"/>
                  </a:schemeClr>
                </a:solidFill>
              </a:endParaRPr>
            </a:p>
          </p:txBody>
        </p:sp>
        <p:sp>
          <p:nvSpPr>
            <p:cNvPr id="14" name="TextBox 13">
              <a:extLst>
                <a:ext uri="{FF2B5EF4-FFF2-40B4-BE49-F238E27FC236}">
                  <a16:creationId xmlns:a16="http://schemas.microsoft.com/office/drawing/2014/main" id="{CCD70FD1-6559-7F22-3696-97100BDF0186}"/>
                </a:ext>
              </a:extLst>
            </p:cNvPr>
            <p:cNvSpPr txBox="1"/>
            <p:nvPr/>
          </p:nvSpPr>
          <p:spPr>
            <a:xfrm>
              <a:off x="6630347" y="4697616"/>
              <a:ext cx="3177473" cy="292388"/>
            </a:xfrm>
            <a:prstGeom prst="rect">
              <a:avLst/>
            </a:prstGeom>
            <a:noFill/>
          </p:spPr>
          <p:txBody>
            <a:bodyPr wrap="none" rtlCol="0">
              <a:spAutoFit/>
            </a:bodyPr>
            <a:lstStyle/>
            <a:p>
              <a:r>
                <a:rPr lang="en-US" sz="1300" b="1" dirty="0"/>
                <a:t>Infer cell-cell communication network</a:t>
              </a:r>
              <a:endParaRPr lang="en-KR" sz="1300" b="1" dirty="0"/>
            </a:p>
          </p:txBody>
        </p:sp>
        <p:sp>
          <p:nvSpPr>
            <p:cNvPr id="15" name="TextBox 14">
              <a:extLst>
                <a:ext uri="{FF2B5EF4-FFF2-40B4-BE49-F238E27FC236}">
                  <a16:creationId xmlns:a16="http://schemas.microsoft.com/office/drawing/2014/main" id="{BAE5CAF5-F1AA-2622-1709-8FF294EAFDD5}"/>
                </a:ext>
              </a:extLst>
            </p:cNvPr>
            <p:cNvSpPr txBox="1"/>
            <p:nvPr/>
          </p:nvSpPr>
          <p:spPr>
            <a:xfrm>
              <a:off x="10495364" y="4697616"/>
              <a:ext cx="1204369" cy="292388"/>
            </a:xfrm>
            <a:prstGeom prst="rect">
              <a:avLst/>
            </a:prstGeom>
            <a:noFill/>
          </p:spPr>
          <p:txBody>
            <a:bodyPr wrap="none" rtlCol="0">
              <a:spAutoFit/>
            </a:bodyPr>
            <a:lstStyle/>
            <a:p>
              <a:r>
                <a:rPr lang="en-US" sz="1300" b="1" dirty="0">
                  <a:solidFill>
                    <a:schemeClr val="bg1">
                      <a:lumMod val="85000"/>
                    </a:schemeClr>
                  </a:solidFill>
                </a:rPr>
                <a:t>Visualization</a:t>
              </a:r>
              <a:endParaRPr lang="en-KR" sz="1300" b="1" dirty="0">
                <a:solidFill>
                  <a:schemeClr val="bg1">
                    <a:lumMod val="85000"/>
                  </a:schemeClr>
                </a:solidFill>
              </a:endParaRPr>
            </a:p>
          </p:txBody>
        </p:sp>
        <p:cxnSp>
          <p:nvCxnSpPr>
            <p:cNvPr id="16" name="직선 연결선[R] 15">
              <a:extLst>
                <a:ext uri="{FF2B5EF4-FFF2-40B4-BE49-F238E27FC236}">
                  <a16:creationId xmlns:a16="http://schemas.microsoft.com/office/drawing/2014/main" id="{FAD8AF5F-42F3-A27B-137F-B0948176C378}"/>
                </a:ext>
              </a:extLst>
            </p:cNvPr>
            <p:cNvCxnSpPr>
              <a:stCxn id="10" idx="3"/>
              <a:endCxn id="12" idx="1"/>
            </p:cNvCxnSpPr>
            <p:nvPr/>
          </p:nvCxnSpPr>
          <p:spPr>
            <a:xfrm>
              <a:off x="1379863" y="4843810"/>
              <a:ext cx="507269"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 name="직선 연결선[R] 16">
              <a:extLst>
                <a:ext uri="{FF2B5EF4-FFF2-40B4-BE49-F238E27FC236}">
                  <a16:creationId xmlns:a16="http://schemas.microsoft.com/office/drawing/2014/main" id="{CF4FEA89-4BDD-C69A-6F81-8830B79B1311}"/>
                </a:ext>
              </a:extLst>
            </p:cNvPr>
            <p:cNvCxnSpPr>
              <a:stCxn id="12" idx="3"/>
              <a:endCxn id="13" idx="1"/>
            </p:cNvCxnSpPr>
            <p:nvPr/>
          </p:nvCxnSpPr>
          <p:spPr>
            <a:xfrm>
              <a:off x="3232372" y="4843810"/>
              <a:ext cx="581411"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 name="직선 연결선[R] 17">
              <a:extLst>
                <a:ext uri="{FF2B5EF4-FFF2-40B4-BE49-F238E27FC236}">
                  <a16:creationId xmlns:a16="http://schemas.microsoft.com/office/drawing/2014/main" id="{EBACBDAC-6F5E-993E-AB28-FB4B57F1D164}"/>
                </a:ext>
              </a:extLst>
            </p:cNvPr>
            <p:cNvCxnSpPr>
              <a:stCxn id="13" idx="3"/>
              <a:endCxn id="14" idx="1"/>
            </p:cNvCxnSpPr>
            <p:nvPr/>
          </p:nvCxnSpPr>
          <p:spPr>
            <a:xfrm>
              <a:off x="6063117" y="4843810"/>
              <a:ext cx="567230"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6" name="직선 연결선[R] 25">
              <a:extLst>
                <a:ext uri="{FF2B5EF4-FFF2-40B4-BE49-F238E27FC236}">
                  <a16:creationId xmlns:a16="http://schemas.microsoft.com/office/drawing/2014/main" id="{B2B6EDC3-5CB5-0DA0-0D2E-F8AFFE535523}"/>
                </a:ext>
              </a:extLst>
            </p:cNvPr>
            <p:cNvCxnSpPr>
              <a:stCxn id="14" idx="3"/>
              <a:endCxn id="15" idx="1"/>
            </p:cNvCxnSpPr>
            <p:nvPr/>
          </p:nvCxnSpPr>
          <p:spPr>
            <a:xfrm>
              <a:off x="9807820" y="4843810"/>
              <a:ext cx="687544"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27438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Visualization of cell-cell communication network</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57</a:t>
            </a:fld>
            <a:endParaRPr lang="en-KR" dirty="0"/>
          </a:p>
        </p:txBody>
      </p:sp>
      <p:sp>
        <p:nvSpPr>
          <p:cNvPr id="3" name="직사각형 5">
            <a:extLst>
              <a:ext uri="{FF2B5EF4-FFF2-40B4-BE49-F238E27FC236}">
                <a16:creationId xmlns:a16="http://schemas.microsoft.com/office/drawing/2014/main" id="{46763E0F-9244-F39C-A80F-E98A578D941B}"/>
              </a:ext>
            </a:extLst>
          </p:cNvPr>
          <p:cNvSpPr/>
          <p:nvPr/>
        </p:nvSpPr>
        <p:spPr>
          <a:xfrm>
            <a:off x="410817" y="1895788"/>
            <a:ext cx="6916247" cy="21252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US" dirty="0" err="1">
                <a:solidFill>
                  <a:schemeClr val="tx1"/>
                </a:solidFill>
                <a:latin typeface="Courier New" panose="02070309020205020404" pitchFamily="49" charset="0"/>
                <a:cs typeface="Courier New" panose="02070309020205020404" pitchFamily="49" charset="0"/>
              </a:rPr>
              <a:t>pathways.show</a:t>
            </a:r>
            <a:r>
              <a:rPr lang="en-US" altLang="ko-Kore-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altLang="ko-Kore-US" dirty="0">
                <a:solidFill>
                  <a:schemeClr val="tx1"/>
                </a:solidFill>
                <a:latin typeface="Courier New" panose="02070309020205020404" pitchFamily="49" charset="0"/>
                <a:cs typeface="Courier New" panose="02070309020205020404" pitchFamily="49" charset="0"/>
              </a:rPr>
              <a:t> c("CXCL") </a:t>
            </a:r>
          </a:p>
          <a:p>
            <a:endParaRPr lang="en-US" altLang="ko-Kore-US" dirty="0">
              <a:solidFill>
                <a:schemeClr val="tx1"/>
              </a:solidFill>
              <a:latin typeface="Courier New" panose="02070309020205020404" pitchFamily="49" charset="0"/>
              <a:cs typeface="Courier New" panose="02070309020205020404" pitchFamily="49" charset="0"/>
            </a:endParaRPr>
          </a:p>
          <a:p>
            <a:r>
              <a:rPr lang="en-US" altLang="ko-Kore-US" dirty="0">
                <a:solidFill>
                  <a:schemeClr val="tx1"/>
                </a:solidFill>
                <a:latin typeface="Courier New" panose="02070309020205020404" pitchFamily="49" charset="0"/>
                <a:cs typeface="Courier New" panose="02070309020205020404" pitchFamily="49" charset="0"/>
              </a:rPr>
              <a:t>par(</a:t>
            </a:r>
            <a:r>
              <a:rPr lang="en-US" altLang="ko-Kore-US" dirty="0" err="1">
                <a:solidFill>
                  <a:schemeClr val="tx1"/>
                </a:solidFill>
                <a:latin typeface="Courier New" panose="02070309020205020404" pitchFamily="49" charset="0"/>
                <a:cs typeface="Courier New" panose="02070309020205020404" pitchFamily="49" charset="0"/>
              </a:rPr>
              <a:t>mfrow</a:t>
            </a:r>
            <a:r>
              <a:rPr lang="en-US" altLang="ko-Kore-US" dirty="0">
                <a:solidFill>
                  <a:schemeClr val="tx1"/>
                </a:solidFill>
                <a:latin typeface="Courier New" panose="02070309020205020404" pitchFamily="49" charset="0"/>
                <a:cs typeface="Courier New" panose="02070309020205020404" pitchFamily="49" charset="0"/>
              </a:rPr>
              <a:t>=c(1,1))</a:t>
            </a:r>
          </a:p>
          <a:p>
            <a:r>
              <a:rPr lang="en-US" altLang="ko-Kore-US" dirty="0" err="1">
                <a:solidFill>
                  <a:schemeClr val="tx1"/>
                </a:solidFill>
                <a:latin typeface="Courier New" panose="02070309020205020404" pitchFamily="49" charset="0"/>
                <a:cs typeface="Courier New" panose="02070309020205020404" pitchFamily="49" charset="0"/>
              </a:rPr>
              <a:t>netVisual_aggregate</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a:t>
            </a:r>
            <a:r>
              <a:rPr lang="en-US" altLang="ko-Kore-US" dirty="0">
                <a:solidFill>
                  <a:schemeClr val="tx1"/>
                </a:solidFill>
                <a:latin typeface="Courier New" panose="02070309020205020404" pitchFamily="49" charset="0"/>
                <a:cs typeface="Courier New" panose="02070309020205020404" pitchFamily="49" charset="0"/>
              </a:rPr>
              <a:t>, signaling = </a:t>
            </a:r>
            <a:r>
              <a:rPr lang="en-US" altLang="ko-Kore-US" dirty="0" err="1">
                <a:solidFill>
                  <a:schemeClr val="tx1"/>
                </a:solidFill>
                <a:latin typeface="Courier New" panose="02070309020205020404" pitchFamily="49" charset="0"/>
                <a:cs typeface="Courier New" panose="02070309020205020404" pitchFamily="49" charset="0"/>
              </a:rPr>
              <a:t>pathways.show</a:t>
            </a:r>
            <a:r>
              <a:rPr lang="en-US" altLang="ko-Kore-US" dirty="0">
                <a:solidFill>
                  <a:schemeClr val="tx1"/>
                </a:solidFill>
                <a:latin typeface="Courier New" panose="02070309020205020404" pitchFamily="49" charset="0"/>
                <a:cs typeface="Courier New" panose="02070309020205020404" pitchFamily="49" charset="0"/>
              </a:rPr>
              <a:t>, layout = "circle")</a:t>
            </a:r>
          </a:p>
        </p:txBody>
      </p:sp>
      <p:pic>
        <p:nvPicPr>
          <p:cNvPr id="8" name="그림 7">
            <a:extLst>
              <a:ext uri="{FF2B5EF4-FFF2-40B4-BE49-F238E27FC236}">
                <a16:creationId xmlns:a16="http://schemas.microsoft.com/office/drawing/2014/main" id="{FDCBD1AF-7897-548C-1A91-DDA305EEC564}"/>
              </a:ext>
            </a:extLst>
          </p:cNvPr>
          <p:cNvPicPr>
            <a:picLocks noChangeAspect="1"/>
          </p:cNvPicPr>
          <p:nvPr/>
        </p:nvPicPr>
        <p:blipFill>
          <a:blip r:embed="rId2"/>
          <a:stretch>
            <a:fillRect/>
          </a:stretch>
        </p:blipFill>
        <p:spPr>
          <a:xfrm>
            <a:off x="7620724" y="1273510"/>
            <a:ext cx="3988178" cy="3716504"/>
          </a:xfrm>
          <a:prstGeom prst="rect">
            <a:avLst/>
          </a:prstGeom>
        </p:spPr>
      </p:pic>
      <p:sp>
        <p:nvSpPr>
          <p:cNvPr id="11" name="TextBox 10">
            <a:extLst>
              <a:ext uri="{FF2B5EF4-FFF2-40B4-BE49-F238E27FC236}">
                <a16:creationId xmlns:a16="http://schemas.microsoft.com/office/drawing/2014/main" id="{D00DAF97-6A2F-6E16-424D-E8E89FBE65ED}"/>
              </a:ext>
            </a:extLst>
          </p:cNvPr>
          <p:cNvSpPr txBox="1"/>
          <p:nvPr/>
        </p:nvSpPr>
        <p:spPr>
          <a:xfrm>
            <a:off x="410818" y="1273510"/>
            <a:ext cx="11198084" cy="461665"/>
          </a:xfrm>
          <a:prstGeom prst="rect">
            <a:avLst/>
          </a:prstGeom>
          <a:noFill/>
        </p:spPr>
        <p:txBody>
          <a:bodyPr wrap="square" rtlCol="0">
            <a:spAutoFit/>
          </a:bodyPr>
          <a:lstStyle/>
          <a:p>
            <a:pPr algn="l"/>
            <a:r>
              <a:rPr lang="en" altLang="ko-Kore-US" sz="2400" b="1" i="0" dirty="0">
                <a:solidFill>
                  <a:srgbClr val="333333"/>
                </a:solidFill>
                <a:effectLst/>
                <a:latin typeface="Arial" panose="020B0604020202020204" pitchFamily="34" charset="0"/>
                <a:cs typeface="Arial" panose="020B0604020202020204" pitchFamily="34" charset="0"/>
              </a:rPr>
              <a:t>Circle Plot</a:t>
            </a:r>
          </a:p>
        </p:txBody>
      </p:sp>
      <p:grpSp>
        <p:nvGrpSpPr>
          <p:cNvPr id="7" name="그룹 6">
            <a:extLst>
              <a:ext uri="{FF2B5EF4-FFF2-40B4-BE49-F238E27FC236}">
                <a16:creationId xmlns:a16="http://schemas.microsoft.com/office/drawing/2014/main" id="{4ECE8991-FCE3-2C8A-C2DE-E3DE3E8FFC84}"/>
              </a:ext>
            </a:extLst>
          </p:cNvPr>
          <p:cNvGrpSpPr/>
          <p:nvPr/>
        </p:nvGrpSpPr>
        <p:grpSpPr>
          <a:xfrm>
            <a:off x="386364" y="7555"/>
            <a:ext cx="11296419" cy="292388"/>
            <a:chOff x="407431" y="5047726"/>
            <a:chExt cx="11296419" cy="292388"/>
          </a:xfrm>
        </p:grpSpPr>
        <p:sp>
          <p:nvSpPr>
            <p:cNvPr id="9" name="TextBox 8">
              <a:extLst>
                <a:ext uri="{FF2B5EF4-FFF2-40B4-BE49-F238E27FC236}">
                  <a16:creationId xmlns:a16="http://schemas.microsoft.com/office/drawing/2014/main" id="{2006FAA1-793E-1F2F-475C-F5AE235DAF70}"/>
                </a:ext>
              </a:extLst>
            </p:cNvPr>
            <p:cNvSpPr txBox="1"/>
            <p:nvPr/>
          </p:nvSpPr>
          <p:spPr>
            <a:xfrm>
              <a:off x="407431" y="5047726"/>
              <a:ext cx="976549" cy="292388"/>
            </a:xfrm>
            <a:prstGeom prst="rect">
              <a:avLst/>
            </a:prstGeom>
            <a:noFill/>
          </p:spPr>
          <p:txBody>
            <a:bodyPr wrap="none" rtlCol="0">
              <a:spAutoFit/>
            </a:bodyPr>
            <a:lstStyle/>
            <a:p>
              <a:r>
                <a:rPr lang="en-KR" sz="1300" b="1" dirty="0">
                  <a:solidFill>
                    <a:schemeClr val="bg1">
                      <a:lumMod val="85000"/>
                    </a:schemeClr>
                  </a:solidFill>
                </a:rPr>
                <a:t>Load data</a:t>
              </a:r>
            </a:p>
          </p:txBody>
        </p:sp>
        <p:sp>
          <p:nvSpPr>
            <p:cNvPr id="10" name="TextBox 9">
              <a:extLst>
                <a:ext uri="{FF2B5EF4-FFF2-40B4-BE49-F238E27FC236}">
                  <a16:creationId xmlns:a16="http://schemas.microsoft.com/office/drawing/2014/main" id="{50CE8ABB-4352-09D6-F5CD-707C05F00063}"/>
                </a:ext>
              </a:extLst>
            </p:cNvPr>
            <p:cNvSpPr txBox="1"/>
            <p:nvPr/>
          </p:nvSpPr>
          <p:spPr>
            <a:xfrm>
              <a:off x="1891249" y="5047726"/>
              <a:ext cx="1345240" cy="292388"/>
            </a:xfrm>
            <a:prstGeom prst="rect">
              <a:avLst/>
            </a:prstGeom>
            <a:noFill/>
          </p:spPr>
          <p:txBody>
            <a:bodyPr wrap="none" rtlCol="0">
              <a:spAutoFit/>
            </a:bodyPr>
            <a:lstStyle/>
            <a:p>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12" name="TextBox 11">
              <a:extLst>
                <a:ext uri="{FF2B5EF4-FFF2-40B4-BE49-F238E27FC236}">
                  <a16:creationId xmlns:a16="http://schemas.microsoft.com/office/drawing/2014/main" id="{3ED32FE3-D542-87E9-771D-F8664A80C07F}"/>
                </a:ext>
              </a:extLst>
            </p:cNvPr>
            <p:cNvSpPr txBox="1"/>
            <p:nvPr/>
          </p:nvSpPr>
          <p:spPr>
            <a:xfrm>
              <a:off x="3817900" y="5047726"/>
              <a:ext cx="2249334" cy="292388"/>
            </a:xfrm>
            <a:prstGeom prst="rect">
              <a:avLst/>
            </a:prstGeom>
            <a:noFill/>
          </p:spPr>
          <p:txBody>
            <a:bodyPr wrap="none" rtlCol="0">
              <a:spAutoFit/>
            </a:bodyPr>
            <a:lstStyle/>
            <a:p>
              <a:r>
                <a:rPr lang="en-US" sz="1300" b="1" dirty="0">
                  <a:solidFill>
                    <a:schemeClr val="bg1">
                      <a:lumMod val="85000"/>
                    </a:schemeClr>
                  </a:solidFill>
                </a:rPr>
                <a:t>Find ligand-receptor pairs</a:t>
              </a:r>
              <a:endParaRPr lang="en-KR" sz="1300" b="1" dirty="0">
                <a:solidFill>
                  <a:schemeClr val="bg1">
                    <a:lumMod val="85000"/>
                  </a:schemeClr>
                </a:solidFill>
              </a:endParaRPr>
            </a:p>
          </p:txBody>
        </p:sp>
        <p:sp>
          <p:nvSpPr>
            <p:cNvPr id="13" name="TextBox 12">
              <a:extLst>
                <a:ext uri="{FF2B5EF4-FFF2-40B4-BE49-F238E27FC236}">
                  <a16:creationId xmlns:a16="http://schemas.microsoft.com/office/drawing/2014/main" id="{6EE5DF7F-7B8B-4E71-24E5-E20C9746456D}"/>
                </a:ext>
              </a:extLst>
            </p:cNvPr>
            <p:cNvSpPr txBox="1"/>
            <p:nvPr/>
          </p:nvSpPr>
          <p:spPr>
            <a:xfrm>
              <a:off x="6634464" y="5047726"/>
              <a:ext cx="3177473" cy="292388"/>
            </a:xfrm>
            <a:prstGeom prst="rect">
              <a:avLst/>
            </a:prstGeom>
            <a:noFill/>
          </p:spPr>
          <p:txBody>
            <a:bodyPr wrap="none" rtlCol="0">
              <a:spAutoFit/>
            </a:bodyPr>
            <a:lstStyle/>
            <a:p>
              <a:r>
                <a:rPr lang="en-US" sz="1300" b="1" dirty="0">
                  <a:solidFill>
                    <a:schemeClr val="bg1">
                      <a:lumMod val="85000"/>
                    </a:schemeClr>
                  </a:solidFill>
                </a:rPr>
                <a:t>Infer cell-cell communication network</a:t>
              </a:r>
              <a:endParaRPr lang="en-KR" sz="1300" b="1" dirty="0">
                <a:solidFill>
                  <a:schemeClr val="bg1">
                    <a:lumMod val="85000"/>
                  </a:schemeClr>
                </a:solidFill>
              </a:endParaRPr>
            </a:p>
          </p:txBody>
        </p:sp>
        <p:sp>
          <p:nvSpPr>
            <p:cNvPr id="14" name="TextBox 13">
              <a:extLst>
                <a:ext uri="{FF2B5EF4-FFF2-40B4-BE49-F238E27FC236}">
                  <a16:creationId xmlns:a16="http://schemas.microsoft.com/office/drawing/2014/main" id="{815AFE67-B067-2080-3E72-26A9908FE63B}"/>
                </a:ext>
              </a:extLst>
            </p:cNvPr>
            <p:cNvSpPr txBox="1"/>
            <p:nvPr/>
          </p:nvSpPr>
          <p:spPr>
            <a:xfrm>
              <a:off x="10499481" y="5047726"/>
              <a:ext cx="1204369" cy="292388"/>
            </a:xfrm>
            <a:prstGeom prst="rect">
              <a:avLst/>
            </a:prstGeom>
            <a:noFill/>
          </p:spPr>
          <p:txBody>
            <a:bodyPr wrap="none" rtlCol="0">
              <a:spAutoFit/>
            </a:bodyPr>
            <a:lstStyle/>
            <a:p>
              <a:r>
                <a:rPr lang="en-US" sz="1300" b="1" dirty="0"/>
                <a:t>Visualization</a:t>
              </a:r>
              <a:endParaRPr lang="en-KR" sz="1300" b="1" dirty="0"/>
            </a:p>
          </p:txBody>
        </p:sp>
        <p:cxnSp>
          <p:nvCxnSpPr>
            <p:cNvPr id="15" name="직선 연결선[R] 14">
              <a:extLst>
                <a:ext uri="{FF2B5EF4-FFF2-40B4-BE49-F238E27FC236}">
                  <a16:creationId xmlns:a16="http://schemas.microsoft.com/office/drawing/2014/main" id="{2394AA13-43F0-F16A-3505-2B83A2C652CC}"/>
                </a:ext>
              </a:extLst>
            </p:cNvPr>
            <p:cNvCxnSpPr>
              <a:stCxn id="9" idx="3"/>
              <a:endCxn id="10" idx="1"/>
            </p:cNvCxnSpPr>
            <p:nvPr/>
          </p:nvCxnSpPr>
          <p:spPr>
            <a:xfrm>
              <a:off x="1383980" y="5193920"/>
              <a:ext cx="507269"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 name="직선 연결선[R] 15">
              <a:extLst>
                <a:ext uri="{FF2B5EF4-FFF2-40B4-BE49-F238E27FC236}">
                  <a16:creationId xmlns:a16="http://schemas.microsoft.com/office/drawing/2014/main" id="{4916A957-17F7-6007-AFCA-4FBCF5F44890}"/>
                </a:ext>
              </a:extLst>
            </p:cNvPr>
            <p:cNvCxnSpPr>
              <a:stCxn id="10" idx="3"/>
              <a:endCxn id="12" idx="1"/>
            </p:cNvCxnSpPr>
            <p:nvPr/>
          </p:nvCxnSpPr>
          <p:spPr>
            <a:xfrm>
              <a:off x="3236489" y="5193920"/>
              <a:ext cx="581411"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 name="직선 연결선[R] 16">
              <a:extLst>
                <a:ext uri="{FF2B5EF4-FFF2-40B4-BE49-F238E27FC236}">
                  <a16:creationId xmlns:a16="http://schemas.microsoft.com/office/drawing/2014/main" id="{81649C23-384B-E603-2B6F-437E87DC3BF9}"/>
                </a:ext>
              </a:extLst>
            </p:cNvPr>
            <p:cNvCxnSpPr>
              <a:stCxn id="12" idx="3"/>
              <a:endCxn id="13" idx="1"/>
            </p:cNvCxnSpPr>
            <p:nvPr/>
          </p:nvCxnSpPr>
          <p:spPr>
            <a:xfrm>
              <a:off x="6067234" y="5193920"/>
              <a:ext cx="567230"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 name="직선 연결선[R] 17">
              <a:extLst>
                <a:ext uri="{FF2B5EF4-FFF2-40B4-BE49-F238E27FC236}">
                  <a16:creationId xmlns:a16="http://schemas.microsoft.com/office/drawing/2014/main" id="{576C5AF4-1483-3B55-CB74-5182D0265E14}"/>
                </a:ext>
              </a:extLst>
            </p:cNvPr>
            <p:cNvCxnSpPr>
              <a:stCxn id="13" idx="3"/>
              <a:endCxn id="14" idx="1"/>
            </p:cNvCxnSpPr>
            <p:nvPr/>
          </p:nvCxnSpPr>
          <p:spPr>
            <a:xfrm>
              <a:off x="9811937" y="5193920"/>
              <a:ext cx="687544"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041810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Visualization of cell-cell communication network</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58</a:t>
            </a:fld>
            <a:endParaRPr lang="en-KR" dirty="0"/>
          </a:p>
        </p:txBody>
      </p:sp>
      <p:sp>
        <p:nvSpPr>
          <p:cNvPr id="3" name="직사각형 5">
            <a:extLst>
              <a:ext uri="{FF2B5EF4-FFF2-40B4-BE49-F238E27FC236}">
                <a16:creationId xmlns:a16="http://schemas.microsoft.com/office/drawing/2014/main" id="{46763E0F-9244-F39C-A80F-E98A578D941B}"/>
              </a:ext>
            </a:extLst>
          </p:cNvPr>
          <p:cNvSpPr/>
          <p:nvPr/>
        </p:nvSpPr>
        <p:spPr>
          <a:xfrm>
            <a:off x="410817" y="1883187"/>
            <a:ext cx="6682709" cy="20237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US" dirty="0">
                <a:solidFill>
                  <a:schemeClr val="tx1"/>
                </a:solidFill>
                <a:latin typeface="Courier New" panose="02070309020205020404" pitchFamily="49" charset="0"/>
                <a:cs typeface="Courier New" panose="02070309020205020404" pitchFamily="49" charset="0"/>
              </a:rPr>
              <a:t>par(</a:t>
            </a:r>
            <a:r>
              <a:rPr lang="en-US" altLang="ko-Kore-US" dirty="0" err="1">
                <a:solidFill>
                  <a:schemeClr val="tx1"/>
                </a:solidFill>
                <a:latin typeface="Courier New" panose="02070309020205020404" pitchFamily="49" charset="0"/>
                <a:cs typeface="Courier New" panose="02070309020205020404" pitchFamily="49" charset="0"/>
              </a:rPr>
              <a:t>mfrow</a:t>
            </a:r>
            <a:r>
              <a:rPr lang="en-US" altLang="ko-Kore-US" dirty="0">
                <a:solidFill>
                  <a:schemeClr val="tx1"/>
                </a:solidFill>
                <a:latin typeface="Courier New" panose="02070309020205020404" pitchFamily="49" charset="0"/>
                <a:cs typeface="Courier New" panose="02070309020205020404" pitchFamily="49" charset="0"/>
              </a:rPr>
              <a:t>=c(1,1))</a:t>
            </a:r>
          </a:p>
          <a:p>
            <a:r>
              <a:rPr lang="en-US" altLang="ko-Kore-US" dirty="0" err="1">
                <a:solidFill>
                  <a:schemeClr val="tx1"/>
                </a:solidFill>
                <a:latin typeface="Courier New" panose="02070309020205020404" pitchFamily="49" charset="0"/>
                <a:cs typeface="Courier New" panose="02070309020205020404" pitchFamily="49" charset="0"/>
              </a:rPr>
              <a:t>netVisual_aggregate</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a:t>
            </a:r>
            <a:r>
              <a:rPr lang="en-US" altLang="ko-Kore-US" dirty="0">
                <a:solidFill>
                  <a:schemeClr val="tx1"/>
                </a:solidFill>
                <a:latin typeface="Courier New" panose="02070309020205020404" pitchFamily="49" charset="0"/>
                <a:cs typeface="Courier New" panose="02070309020205020404" pitchFamily="49" charset="0"/>
              </a:rPr>
              <a:t>, signaling = </a:t>
            </a:r>
            <a:r>
              <a:rPr lang="en-US" altLang="ko-Kore-US" dirty="0" err="1">
                <a:solidFill>
                  <a:schemeClr val="tx1"/>
                </a:solidFill>
                <a:latin typeface="Courier New" panose="02070309020205020404" pitchFamily="49" charset="0"/>
                <a:cs typeface="Courier New" panose="02070309020205020404" pitchFamily="49" charset="0"/>
              </a:rPr>
              <a:t>pathways.show</a:t>
            </a:r>
            <a:r>
              <a:rPr lang="en-US" altLang="ko-Kore-US" dirty="0">
                <a:solidFill>
                  <a:schemeClr val="tx1"/>
                </a:solidFill>
                <a:latin typeface="Courier New" panose="02070309020205020404" pitchFamily="49" charset="0"/>
                <a:cs typeface="Courier New" panose="02070309020205020404" pitchFamily="49" charset="0"/>
              </a:rPr>
              <a:t>, layout = "spatial", </a:t>
            </a:r>
            <a:r>
              <a:rPr lang="en-US" altLang="ko-Kore-US" dirty="0" err="1">
                <a:solidFill>
                  <a:schemeClr val="tx1"/>
                </a:solidFill>
                <a:latin typeface="Courier New" panose="02070309020205020404" pitchFamily="49" charset="0"/>
                <a:cs typeface="Courier New" panose="02070309020205020404" pitchFamily="49" charset="0"/>
              </a:rPr>
              <a:t>edge.width.max</a:t>
            </a:r>
            <a:r>
              <a:rPr lang="en-US" altLang="ko-Kore-US" dirty="0">
                <a:solidFill>
                  <a:schemeClr val="tx1"/>
                </a:solidFill>
                <a:latin typeface="Courier New" panose="02070309020205020404" pitchFamily="49" charset="0"/>
                <a:cs typeface="Courier New" panose="02070309020205020404" pitchFamily="49" charset="0"/>
              </a:rPr>
              <a:t> = 2, </a:t>
            </a:r>
            <a:r>
              <a:rPr lang="en-US" altLang="ko-Kore-US" dirty="0" err="1">
                <a:solidFill>
                  <a:schemeClr val="tx1"/>
                </a:solidFill>
                <a:latin typeface="Courier New" panose="02070309020205020404" pitchFamily="49" charset="0"/>
                <a:cs typeface="Courier New" panose="02070309020205020404" pitchFamily="49" charset="0"/>
              </a:rPr>
              <a:t>vertex.size.max</a:t>
            </a:r>
            <a:r>
              <a:rPr lang="en-US" altLang="ko-Kore-US" dirty="0">
                <a:solidFill>
                  <a:schemeClr val="tx1"/>
                </a:solidFill>
                <a:latin typeface="Courier New" panose="02070309020205020404" pitchFamily="49" charset="0"/>
                <a:cs typeface="Courier New" panose="02070309020205020404" pitchFamily="49" charset="0"/>
              </a:rPr>
              <a:t> = 1, </a:t>
            </a:r>
            <a:r>
              <a:rPr lang="en-US" altLang="ko-Kore-US" dirty="0" err="1">
                <a:solidFill>
                  <a:schemeClr val="tx1"/>
                </a:solidFill>
                <a:latin typeface="Courier New" panose="02070309020205020404" pitchFamily="49" charset="0"/>
                <a:cs typeface="Courier New" panose="02070309020205020404" pitchFamily="49" charset="0"/>
              </a:rPr>
              <a:t>alpha.image</a:t>
            </a:r>
            <a:r>
              <a:rPr lang="en-US" altLang="ko-Kore-US" dirty="0">
                <a:solidFill>
                  <a:schemeClr val="tx1"/>
                </a:solidFill>
                <a:latin typeface="Courier New" panose="02070309020205020404" pitchFamily="49" charset="0"/>
                <a:cs typeface="Courier New" panose="02070309020205020404" pitchFamily="49" charset="0"/>
              </a:rPr>
              <a:t> = 0.2, </a:t>
            </a:r>
            <a:r>
              <a:rPr lang="en-US" altLang="ko-Kore-US" dirty="0" err="1">
                <a:solidFill>
                  <a:schemeClr val="tx1"/>
                </a:solidFill>
                <a:latin typeface="Courier New" panose="02070309020205020404" pitchFamily="49" charset="0"/>
                <a:cs typeface="Courier New" panose="02070309020205020404" pitchFamily="49" charset="0"/>
              </a:rPr>
              <a:t>vertex.label.cex</a:t>
            </a:r>
            <a:r>
              <a:rPr lang="en-US" altLang="ko-Kore-US" dirty="0">
                <a:solidFill>
                  <a:schemeClr val="tx1"/>
                </a:solidFill>
                <a:latin typeface="Courier New" panose="02070309020205020404" pitchFamily="49" charset="0"/>
                <a:cs typeface="Courier New" panose="02070309020205020404" pitchFamily="49" charset="0"/>
              </a:rPr>
              <a:t> = 3.5)</a:t>
            </a:r>
          </a:p>
        </p:txBody>
      </p:sp>
      <p:pic>
        <p:nvPicPr>
          <p:cNvPr id="10" name="그림 9">
            <a:extLst>
              <a:ext uri="{FF2B5EF4-FFF2-40B4-BE49-F238E27FC236}">
                <a16:creationId xmlns:a16="http://schemas.microsoft.com/office/drawing/2014/main" id="{3660F012-43BF-B2D0-EB1A-70E0AC604A2F}"/>
              </a:ext>
            </a:extLst>
          </p:cNvPr>
          <p:cNvPicPr>
            <a:picLocks noChangeAspect="1"/>
          </p:cNvPicPr>
          <p:nvPr/>
        </p:nvPicPr>
        <p:blipFill>
          <a:blip r:embed="rId2"/>
          <a:stretch>
            <a:fillRect/>
          </a:stretch>
        </p:blipFill>
        <p:spPr>
          <a:xfrm>
            <a:off x="7284808" y="1273510"/>
            <a:ext cx="4303285" cy="3577057"/>
          </a:xfrm>
          <a:prstGeom prst="rect">
            <a:avLst/>
          </a:prstGeom>
        </p:spPr>
      </p:pic>
      <p:sp>
        <p:nvSpPr>
          <p:cNvPr id="9" name="TextBox 8">
            <a:extLst>
              <a:ext uri="{FF2B5EF4-FFF2-40B4-BE49-F238E27FC236}">
                <a16:creationId xmlns:a16="http://schemas.microsoft.com/office/drawing/2014/main" id="{09DAC70A-7A80-D0A6-5E33-A61D28AB71A4}"/>
              </a:ext>
            </a:extLst>
          </p:cNvPr>
          <p:cNvSpPr txBox="1"/>
          <p:nvPr/>
        </p:nvSpPr>
        <p:spPr>
          <a:xfrm>
            <a:off x="410818" y="1273510"/>
            <a:ext cx="11198084" cy="461665"/>
          </a:xfrm>
          <a:prstGeom prst="rect">
            <a:avLst/>
          </a:prstGeom>
          <a:noFill/>
        </p:spPr>
        <p:txBody>
          <a:bodyPr wrap="square" rtlCol="0">
            <a:spAutoFit/>
          </a:bodyPr>
          <a:lstStyle/>
          <a:p>
            <a:pPr algn="l"/>
            <a:r>
              <a:rPr lang="en" altLang="ko-Kore-US" sz="2400" b="1" i="0" dirty="0">
                <a:solidFill>
                  <a:srgbClr val="333333"/>
                </a:solidFill>
                <a:effectLst/>
                <a:latin typeface="Arial" panose="020B0604020202020204" pitchFamily="34" charset="0"/>
                <a:cs typeface="Arial" panose="020B0604020202020204" pitchFamily="34" charset="0"/>
              </a:rPr>
              <a:t>Spatial Plot</a:t>
            </a:r>
          </a:p>
        </p:txBody>
      </p:sp>
      <p:grpSp>
        <p:nvGrpSpPr>
          <p:cNvPr id="7" name="그룹 6">
            <a:extLst>
              <a:ext uri="{FF2B5EF4-FFF2-40B4-BE49-F238E27FC236}">
                <a16:creationId xmlns:a16="http://schemas.microsoft.com/office/drawing/2014/main" id="{9507AC9D-5C0D-CA50-3318-A14D0C5D941E}"/>
              </a:ext>
            </a:extLst>
          </p:cNvPr>
          <p:cNvGrpSpPr/>
          <p:nvPr/>
        </p:nvGrpSpPr>
        <p:grpSpPr>
          <a:xfrm>
            <a:off x="386364" y="7555"/>
            <a:ext cx="11296419" cy="292388"/>
            <a:chOff x="407431" y="5047726"/>
            <a:chExt cx="11296419" cy="292388"/>
          </a:xfrm>
        </p:grpSpPr>
        <p:sp>
          <p:nvSpPr>
            <p:cNvPr id="8" name="TextBox 7">
              <a:extLst>
                <a:ext uri="{FF2B5EF4-FFF2-40B4-BE49-F238E27FC236}">
                  <a16:creationId xmlns:a16="http://schemas.microsoft.com/office/drawing/2014/main" id="{C604C69B-5226-7241-5858-014BD8C51F8E}"/>
                </a:ext>
              </a:extLst>
            </p:cNvPr>
            <p:cNvSpPr txBox="1"/>
            <p:nvPr/>
          </p:nvSpPr>
          <p:spPr>
            <a:xfrm>
              <a:off x="407431" y="5047726"/>
              <a:ext cx="976549" cy="292388"/>
            </a:xfrm>
            <a:prstGeom prst="rect">
              <a:avLst/>
            </a:prstGeom>
            <a:noFill/>
          </p:spPr>
          <p:txBody>
            <a:bodyPr wrap="none" rtlCol="0">
              <a:spAutoFit/>
            </a:bodyPr>
            <a:lstStyle/>
            <a:p>
              <a:r>
                <a:rPr lang="en-KR" sz="1300" b="1" dirty="0">
                  <a:solidFill>
                    <a:schemeClr val="bg1">
                      <a:lumMod val="85000"/>
                    </a:schemeClr>
                  </a:solidFill>
                </a:rPr>
                <a:t>Load data</a:t>
              </a:r>
            </a:p>
          </p:txBody>
        </p:sp>
        <p:sp>
          <p:nvSpPr>
            <p:cNvPr id="11" name="TextBox 10">
              <a:extLst>
                <a:ext uri="{FF2B5EF4-FFF2-40B4-BE49-F238E27FC236}">
                  <a16:creationId xmlns:a16="http://schemas.microsoft.com/office/drawing/2014/main" id="{7DF91913-93CB-5B15-2054-5BA21251A2ED}"/>
                </a:ext>
              </a:extLst>
            </p:cNvPr>
            <p:cNvSpPr txBox="1"/>
            <p:nvPr/>
          </p:nvSpPr>
          <p:spPr>
            <a:xfrm>
              <a:off x="1891249" y="5047726"/>
              <a:ext cx="1345240" cy="292388"/>
            </a:xfrm>
            <a:prstGeom prst="rect">
              <a:avLst/>
            </a:prstGeom>
            <a:noFill/>
          </p:spPr>
          <p:txBody>
            <a:bodyPr wrap="none" rtlCol="0">
              <a:spAutoFit/>
            </a:bodyPr>
            <a:lstStyle/>
            <a:p>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12" name="TextBox 11">
              <a:extLst>
                <a:ext uri="{FF2B5EF4-FFF2-40B4-BE49-F238E27FC236}">
                  <a16:creationId xmlns:a16="http://schemas.microsoft.com/office/drawing/2014/main" id="{BB379216-832A-468E-7E9B-75583B1AF327}"/>
                </a:ext>
              </a:extLst>
            </p:cNvPr>
            <p:cNvSpPr txBox="1"/>
            <p:nvPr/>
          </p:nvSpPr>
          <p:spPr>
            <a:xfrm>
              <a:off x="3817900" y="5047726"/>
              <a:ext cx="2249334" cy="292388"/>
            </a:xfrm>
            <a:prstGeom prst="rect">
              <a:avLst/>
            </a:prstGeom>
            <a:noFill/>
          </p:spPr>
          <p:txBody>
            <a:bodyPr wrap="none" rtlCol="0">
              <a:spAutoFit/>
            </a:bodyPr>
            <a:lstStyle/>
            <a:p>
              <a:r>
                <a:rPr lang="en-US" sz="1300" b="1" dirty="0">
                  <a:solidFill>
                    <a:schemeClr val="bg1">
                      <a:lumMod val="85000"/>
                    </a:schemeClr>
                  </a:solidFill>
                </a:rPr>
                <a:t>Find ligand-receptor pairs</a:t>
              </a:r>
              <a:endParaRPr lang="en-KR" sz="1300" b="1" dirty="0">
                <a:solidFill>
                  <a:schemeClr val="bg1">
                    <a:lumMod val="85000"/>
                  </a:schemeClr>
                </a:solidFill>
              </a:endParaRPr>
            </a:p>
          </p:txBody>
        </p:sp>
        <p:sp>
          <p:nvSpPr>
            <p:cNvPr id="13" name="TextBox 12">
              <a:extLst>
                <a:ext uri="{FF2B5EF4-FFF2-40B4-BE49-F238E27FC236}">
                  <a16:creationId xmlns:a16="http://schemas.microsoft.com/office/drawing/2014/main" id="{B635606D-CE50-89C1-75EA-0041A2CAE843}"/>
                </a:ext>
              </a:extLst>
            </p:cNvPr>
            <p:cNvSpPr txBox="1"/>
            <p:nvPr/>
          </p:nvSpPr>
          <p:spPr>
            <a:xfrm>
              <a:off x="6634464" y="5047726"/>
              <a:ext cx="3177473" cy="292388"/>
            </a:xfrm>
            <a:prstGeom prst="rect">
              <a:avLst/>
            </a:prstGeom>
            <a:noFill/>
          </p:spPr>
          <p:txBody>
            <a:bodyPr wrap="none" rtlCol="0">
              <a:spAutoFit/>
            </a:bodyPr>
            <a:lstStyle/>
            <a:p>
              <a:r>
                <a:rPr lang="en-US" sz="1300" b="1" dirty="0">
                  <a:solidFill>
                    <a:schemeClr val="bg1">
                      <a:lumMod val="85000"/>
                    </a:schemeClr>
                  </a:solidFill>
                </a:rPr>
                <a:t>Infer cell-cell communication network</a:t>
              </a:r>
              <a:endParaRPr lang="en-KR" sz="1300" b="1" dirty="0">
                <a:solidFill>
                  <a:schemeClr val="bg1">
                    <a:lumMod val="85000"/>
                  </a:schemeClr>
                </a:solidFill>
              </a:endParaRPr>
            </a:p>
          </p:txBody>
        </p:sp>
        <p:sp>
          <p:nvSpPr>
            <p:cNvPr id="14" name="TextBox 13">
              <a:extLst>
                <a:ext uri="{FF2B5EF4-FFF2-40B4-BE49-F238E27FC236}">
                  <a16:creationId xmlns:a16="http://schemas.microsoft.com/office/drawing/2014/main" id="{8387A8EC-307E-0BA7-F2BB-6B69A99E5FEC}"/>
                </a:ext>
              </a:extLst>
            </p:cNvPr>
            <p:cNvSpPr txBox="1"/>
            <p:nvPr/>
          </p:nvSpPr>
          <p:spPr>
            <a:xfrm>
              <a:off x="10499481" y="5047726"/>
              <a:ext cx="1204369" cy="292388"/>
            </a:xfrm>
            <a:prstGeom prst="rect">
              <a:avLst/>
            </a:prstGeom>
            <a:noFill/>
          </p:spPr>
          <p:txBody>
            <a:bodyPr wrap="none" rtlCol="0">
              <a:spAutoFit/>
            </a:bodyPr>
            <a:lstStyle/>
            <a:p>
              <a:r>
                <a:rPr lang="en-US" sz="1300" b="1" dirty="0"/>
                <a:t>Visualization</a:t>
              </a:r>
              <a:endParaRPr lang="en-KR" sz="1300" b="1" dirty="0"/>
            </a:p>
          </p:txBody>
        </p:sp>
        <p:cxnSp>
          <p:nvCxnSpPr>
            <p:cNvPr id="15" name="직선 연결선[R] 14">
              <a:extLst>
                <a:ext uri="{FF2B5EF4-FFF2-40B4-BE49-F238E27FC236}">
                  <a16:creationId xmlns:a16="http://schemas.microsoft.com/office/drawing/2014/main" id="{8F9491D4-6F0D-D602-0E24-522AC9B2AA1F}"/>
                </a:ext>
              </a:extLst>
            </p:cNvPr>
            <p:cNvCxnSpPr>
              <a:stCxn id="8" idx="3"/>
              <a:endCxn id="11" idx="1"/>
            </p:cNvCxnSpPr>
            <p:nvPr/>
          </p:nvCxnSpPr>
          <p:spPr>
            <a:xfrm>
              <a:off x="1383980" y="5193920"/>
              <a:ext cx="507269"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 name="직선 연결선[R] 15">
              <a:extLst>
                <a:ext uri="{FF2B5EF4-FFF2-40B4-BE49-F238E27FC236}">
                  <a16:creationId xmlns:a16="http://schemas.microsoft.com/office/drawing/2014/main" id="{890347C5-6A7B-CE4F-7150-0055B7EBF252}"/>
                </a:ext>
              </a:extLst>
            </p:cNvPr>
            <p:cNvCxnSpPr>
              <a:stCxn id="11" idx="3"/>
              <a:endCxn id="12" idx="1"/>
            </p:cNvCxnSpPr>
            <p:nvPr/>
          </p:nvCxnSpPr>
          <p:spPr>
            <a:xfrm>
              <a:off x="3236489" y="5193920"/>
              <a:ext cx="581411"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 name="직선 연결선[R] 16">
              <a:extLst>
                <a:ext uri="{FF2B5EF4-FFF2-40B4-BE49-F238E27FC236}">
                  <a16:creationId xmlns:a16="http://schemas.microsoft.com/office/drawing/2014/main" id="{E6B56DF9-B761-DF65-AA94-47486E66A14B}"/>
                </a:ext>
              </a:extLst>
            </p:cNvPr>
            <p:cNvCxnSpPr>
              <a:stCxn id="12" idx="3"/>
              <a:endCxn id="13" idx="1"/>
            </p:cNvCxnSpPr>
            <p:nvPr/>
          </p:nvCxnSpPr>
          <p:spPr>
            <a:xfrm>
              <a:off x="6067234" y="5193920"/>
              <a:ext cx="567230"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 name="직선 연결선[R] 17">
              <a:extLst>
                <a:ext uri="{FF2B5EF4-FFF2-40B4-BE49-F238E27FC236}">
                  <a16:creationId xmlns:a16="http://schemas.microsoft.com/office/drawing/2014/main" id="{48249D73-6203-6F79-02DA-D589E0FC9E82}"/>
                </a:ext>
              </a:extLst>
            </p:cNvPr>
            <p:cNvCxnSpPr>
              <a:stCxn id="13" idx="3"/>
              <a:endCxn id="14" idx="1"/>
            </p:cNvCxnSpPr>
            <p:nvPr/>
          </p:nvCxnSpPr>
          <p:spPr>
            <a:xfrm>
              <a:off x="9811937" y="5193920"/>
              <a:ext cx="687544"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79B0B44D-6293-F74F-8A53-0037171DEDFD}"/>
              </a:ext>
            </a:extLst>
          </p:cNvPr>
          <p:cNvSpPr txBox="1"/>
          <p:nvPr/>
        </p:nvSpPr>
        <p:spPr>
          <a:xfrm>
            <a:off x="431433" y="4054994"/>
            <a:ext cx="5954642" cy="646331"/>
          </a:xfrm>
          <a:prstGeom prst="rect">
            <a:avLst/>
          </a:prstGeom>
          <a:noFill/>
        </p:spPr>
        <p:txBody>
          <a:bodyPr wrap="square" rtlCol="0">
            <a:spAutoFit/>
          </a:bodyPr>
          <a:lstStyle/>
          <a:p>
            <a:pPr marL="285750" indent="-285750">
              <a:buFont typeface="Arial" panose="020B0604020202020204" pitchFamily="34" charset="0"/>
              <a:buChar char="•"/>
            </a:pPr>
            <a:r>
              <a:rPr lang="en-US" dirty="0"/>
              <a:t>Visualization information on the spatial imaging</a:t>
            </a:r>
          </a:p>
          <a:p>
            <a:pPr marL="285750" indent="-285750">
              <a:buFont typeface="Arial" panose="020B0604020202020204" pitchFamily="34" charset="0"/>
              <a:buChar char="•"/>
            </a:pPr>
            <a:r>
              <a:rPr lang="en-US" dirty="0"/>
              <a:t>Bigger circle indicates larger incoming signaling</a:t>
            </a:r>
          </a:p>
        </p:txBody>
      </p:sp>
    </p:spTree>
    <p:extLst>
      <p:ext uri="{BB962C8B-B14F-4D97-AF65-F5344CB8AC3E}">
        <p14:creationId xmlns:p14="http://schemas.microsoft.com/office/powerpoint/2010/main" val="4216121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Visualization of cell-cell communication network</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59</a:t>
            </a:fld>
            <a:endParaRPr lang="en-KR" dirty="0"/>
          </a:p>
        </p:txBody>
      </p:sp>
      <p:sp>
        <p:nvSpPr>
          <p:cNvPr id="3" name="직사각형 5">
            <a:extLst>
              <a:ext uri="{FF2B5EF4-FFF2-40B4-BE49-F238E27FC236}">
                <a16:creationId xmlns:a16="http://schemas.microsoft.com/office/drawing/2014/main" id="{46763E0F-9244-F39C-A80F-E98A578D941B}"/>
              </a:ext>
            </a:extLst>
          </p:cNvPr>
          <p:cNvSpPr/>
          <p:nvPr/>
        </p:nvSpPr>
        <p:spPr>
          <a:xfrm>
            <a:off x="410817" y="1889686"/>
            <a:ext cx="5680649" cy="28048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US" dirty="0" err="1">
                <a:solidFill>
                  <a:schemeClr val="tx1"/>
                </a:solidFill>
                <a:latin typeface="Courier New" panose="02070309020205020404" pitchFamily="49" charset="0"/>
                <a:cs typeface="Courier New" panose="02070309020205020404" pitchFamily="49" charset="0"/>
              </a:rPr>
              <a:t>cellchat</a:t>
            </a:r>
            <a:r>
              <a:rPr lang="ko-KR" alt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altLang="ko-Kore-US" dirty="0">
                <a:solidFill>
                  <a:schemeClr val="tx1"/>
                </a:solidFill>
                <a:latin typeface="Courier New" panose="02070309020205020404" pitchFamily="49" charset="0"/>
                <a:cs typeface="Courier New" panose="02070309020205020404" pitchFamily="49" charset="0"/>
              </a:rPr>
              <a:t> </a:t>
            </a:r>
            <a:r>
              <a:rPr lang="en-US" altLang="ko-Kore-US" dirty="0" err="1">
                <a:solidFill>
                  <a:schemeClr val="tx1"/>
                </a:solidFill>
                <a:latin typeface="Courier New" panose="02070309020205020404" pitchFamily="49" charset="0"/>
                <a:cs typeface="Courier New" panose="02070309020205020404" pitchFamily="49" charset="0"/>
              </a:rPr>
              <a:t>netAnalysis_computeCentrality</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a:t>
            </a:r>
            <a:r>
              <a:rPr lang="en-US" altLang="ko-Kore-US" dirty="0">
                <a:solidFill>
                  <a:schemeClr val="tx1"/>
                </a:solidFill>
                <a:latin typeface="Courier New" panose="02070309020205020404" pitchFamily="49" charset="0"/>
                <a:cs typeface="Courier New" panose="02070309020205020404" pitchFamily="49" charset="0"/>
              </a:rPr>
              <a:t>, </a:t>
            </a:r>
            <a:r>
              <a:rPr lang="en-US" altLang="ko-Kore-US" dirty="0" err="1">
                <a:solidFill>
                  <a:schemeClr val="tx1"/>
                </a:solidFill>
                <a:latin typeface="Courier New" panose="02070309020205020404" pitchFamily="49" charset="0"/>
                <a:cs typeface="Courier New" panose="02070309020205020404" pitchFamily="49" charset="0"/>
              </a:rPr>
              <a:t>slot.name</a:t>
            </a:r>
            <a:r>
              <a:rPr lang="en-US" altLang="ko-Kore-US" dirty="0">
                <a:solidFill>
                  <a:schemeClr val="tx1"/>
                </a:solidFill>
                <a:latin typeface="Courier New" panose="02070309020205020404" pitchFamily="49" charset="0"/>
                <a:cs typeface="Courier New" panose="02070309020205020404" pitchFamily="49" charset="0"/>
              </a:rPr>
              <a:t> = "</a:t>
            </a:r>
            <a:r>
              <a:rPr lang="en-US" altLang="ko-Kore-US" dirty="0" err="1">
                <a:solidFill>
                  <a:schemeClr val="tx1"/>
                </a:solidFill>
                <a:latin typeface="Courier New" panose="02070309020205020404" pitchFamily="49" charset="0"/>
                <a:cs typeface="Courier New" panose="02070309020205020404" pitchFamily="49" charset="0"/>
              </a:rPr>
              <a:t>netP</a:t>
            </a:r>
            <a:r>
              <a:rPr lang="en-US" altLang="ko-Kore-US" dirty="0">
                <a:solidFill>
                  <a:schemeClr val="tx1"/>
                </a:solidFill>
                <a:latin typeface="Courier New" panose="02070309020205020404" pitchFamily="49" charset="0"/>
                <a:cs typeface="Courier New" panose="02070309020205020404" pitchFamily="49" charset="0"/>
              </a:rPr>
              <a:t>")</a:t>
            </a:r>
          </a:p>
          <a:p>
            <a:endParaRPr lang="en-US" altLang="ko-Kore-US" dirty="0">
              <a:solidFill>
                <a:schemeClr val="tx1"/>
              </a:solidFill>
              <a:latin typeface="Courier New" panose="02070309020205020404" pitchFamily="49" charset="0"/>
              <a:cs typeface="Courier New" panose="02070309020205020404" pitchFamily="49" charset="0"/>
            </a:endParaRPr>
          </a:p>
          <a:p>
            <a:r>
              <a:rPr lang="en-US" altLang="ko-Kore-US" dirty="0">
                <a:solidFill>
                  <a:schemeClr val="tx1"/>
                </a:solidFill>
                <a:latin typeface="Courier New" panose="02070309020205020404" pitchFamily="49" charset="0"/>
                <a:cs typeface="Courier New" panose="02070309020205020404" pitchFamily="49" charset="0"/>
              </a:rPr>
              <a:t>par(</a:t>
            </a:r>
            <a:r>
              <a:rPr lang="en-US" altLang="ko-Kore-US" dirty="0" err="1">
                <a:solidFill>
                  <a:schemeClr val="tx1"/>
                </a:solidFill>
                <a:latin typeface="Courier New" panose="02070309020205020404" pitchFamily="49" charset="0"/>
                <a:cs typeface="Courier New" panose="02070309020205020404" pitchFamily="49" charset="0"/>
              </a:rPr>
              <a:t>mfrow</a:t>
            </a:r>
            <a:r>
              <a:rPr lang="en-US" altLang="ko-Kore-US" dirty="0">
                <a:solidFill>
                  <a:schemeClr val="tx1"/>
                </a:solidFill>
                <a:latin typeface="Courier New" panose="02070309020205020404" pitchFamily="49" charset="0"/>
                <a:cs typeface="Courier New" panose="02070309020205020404" pitchFamily="49" charset="0"/>
              </a:rPr>
              <a:t>=c(1,1))</a:t>
            </a:r>
          </a:p>
          <a:p>
            <a:r>
              <a:rPr lang="en-US" altLang="ko-Kore-US" dirty="0" err="1">
                <a:solidFill>
                  <a:schemeClr val="tx1"/>
                </a:solidFill>
                <a:latin typeface="Courier New" panose="02070309020205020404" pitchFamily="49" charset="0"/>
                <a:cs typeface="Courier New" panose="02070309020205020404" pitchFamily="49" charset="0"/>
              </a:rPr>
              <a:t>netAnalysis_signalingRole_network</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a:t>
            </a:r>
            <a:r>
              <a:rPr lang="en-US" altLang="ko-Kore-US" dirty="0">
                <a:solidFill>
                  <a:schemeClr val="tx1"/>
                </a:solidFill>
                <a:latin typeface="Courier New" panose="02070309020205020404" pitchFamily="49" charset="0"/>
                <a:cs typeface="Courier New" panose="02070309020205020404" pitchFamily="49" charset="0"/>
              </a:rPr>
              <a:t>, signaling = </a:t>
            </a:r>
            <a:r>
              <a:rPr lang="en-US" altLang="ko-Kore-US" dirty="0" err="1">
                <a:solidFill>
                  <a:schemeClr val="tx1"/>
                </a:solidFill>
                <a:latin typeface="Courier New" panose="02070309020205020404" pitchFamily="49" charset="0"/>
                <a:cs typeface="Courier New" panose="02070309020205020404" pitchFamily="49" charset="0"/>
              </a:rPr>
              <a:t>pathways.show</a:t>
            </a:r>
            <a:r>
              <a:rPr lang="en-US" altLang="ko-Kore-US" dirty="0">
                <a:solidFill>
                  <a:schemeClr val="tx1"/>
                </a:solidFill>
                <a:latin typeface="Courier New" panose="02070309020205020404" pitchFamily="49" charset="0"/>
                <a:cs typeface="Courier New" panose="02070309020205020404" pitchFamily="49" charset="0"/>
              </a:rPr>
              <a:t>, width = 8, height = 2.5, </a:t>
            </a:r>
            <a:r>
              <a:rPr lang="en-US" altLang="ko-Kore-US" dirty="0" err="1">
                <a:solidFill>
                  <a:schemeClr val="tx1"/>
                </a:solidFill>
                <a:latin typeface="Courier New" panose="02070309020205020404" pitchFamily="49" charset="0"/>
                <a:cs typeface="Courier New" panose="02070309020205020404" pitchFamily="49" charset="0"/>
              </a:rPr>
              <a:t>font.size</a:t>
            </a:r>
            <a:r>
              <a:rPr lang="en-US" altLang="ko-Kore-US" dirty="0">
                <a:solidFill>
                  <a:schemeClr val="tx1"/>
                </a:solidFill>
                <a:latin typeface="Courier New" panose="02070309020205020404" pitchFamily="49" charset="0"/>
                <a:cs typeface="Courier New" panose="02070309020205020404" pitchFamily="49" charset="0"/>
              </a:rPr>
              <a:t> = 10)</a:t>
            </a:r>
          </a:p>
        </p:txBody>
      </p:sp>
      <p:sp>
        <p:nvSpPr>
          <p:cNvPr id="7" name="TextBox 6">
            <a:extLst>
              <a:ext uri="{FF2B5EF4-FFF2-40B4-BE49-F238E27FC236}">
                <a16:creationId xmlns:a16="http://schemas.microsoft.com/office/drawing/2014/main" id="{CDDCAA9E-8744-7E71-4EF2-16D2F325EB09}"/>
              </a:ext>
            </a:extLst>
          </p:cNvPr>
          <p:cNvSpPr txBox="1"/>
          <p:nvPr/>
        </p:nvSpPr>
        <p:spPr>
          <a:xfrm>
            <a:off x="410818" y="4971444"/>
            <a:ext cx="11198084" cy="923330"/>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netP</a:t>
            </a:r>
            <a:r>
              <a:rPr lang="en-US" dirty="0"/>
              <a:t>’: the inferred intercellular communication network of signaling pathways</a:t>
            </a:r>
          </a:p>
          <a:p>
            <a:pPr marL="285750" indent="-285750">
              <a:buFont typeface="Arial" panose="020B0604020202020204" pitchFamily="34" charset="0"/>
              <a:buChar char="•"/>
            </a:pPr>
            <a:r>
              <a:rPr lang="en-US" dirty="0"/>
              <a:t>Visualize the computed centrality scores using heatmap, allowing ready identification of major signaling roles of cell groups</a:t>
            </a:r>
          </a:p>
        </p:txBody>
      </p:sp>
      <p:pic>
        <p:nvPicPr>
          <p:cNvPr id="8" name="그림 7">
            <a:extLst>
              <a:ext uri="{FF2B5EF4-FFF2-40B4-BE49-F238E27FC236}">
                <a16:creationId xmlns:a16="http://schemas.microsoft.com/office/drawing/2014/main" id="{B48DBE1E-FECB-268C-097F-F1B57C88016B}"/>
              </a:ext>
            </a:extLst>
          </p:cNvPr>
          <p:cNvPicPr>
            <a:picLocks noChangeAspect="1"/>
          </p:cNvPicPr>
          <p:nvPr/>
        </p:nvPicPr>
        <p:blipFill>
          <a:blip r:embed="rId2"/>
          <a:stretch>
            <a:fillRect/>
          </a:stretch>
        </p:blipFill>
        <p:spPr>
          <a:xfrm>
            <a:off x="6207410" y="1889686"/>
            <a:ext cx="5481006" cy="2236331"/>
          </a:xfrm>
          <a:prstGeom prst="rect">
            <a:avLst/>
          </a:prstGeom>
        </p:spPr>
      </p:pic>
      <p:sp>
        <p:nvSpPr>
          <p:cNvPr id="9" name="TextBox 8">
            <a:extLst>
              <a:ext uri="{FF2B5EF4-FFF2-40B4-BE49-F238E27FC236}">
                <a16:creationId xmlns:a16="http://schemas.microsoft.com/office/drawing/2014/main" id="{B9176289-E9C5-9466-A198-EDFF0FE5D70F}"/>
              </a:ext>
            </a:extLst>
          </p:cNvPr>
          <p:cNvSpPr txBox="1"/>
          <p:nvPr/>
        </p:nvSpPr>
        <p:spPr>
          <a:xfrm>
            <a:off x="410818" y="1273510"/>
            <a:ext cx="11198084" cy="461665"/>
          </a:xfrm>
          <a:prstGeom prst="rect">
            <a:avLst/>
          </a:prstGeom>
          <a:noFill/>
        </p:spPr>
        <p:txBody>
          <a:bodyPr wrap="square" rtlCol="0">
            <a:spAutoFit/>
          </a:bodyPr>
          <a:lstStyle/>
          <a:p>
            <a:r>
              <a:rPr lang="en-US" altLang="ko-Kore-US" sz="2400" b="1" dirty="0"/>
              <a:t>Compute the network centrality scores</a:t>
            </a:r>
          </a:p>
        </p:txBody>
      </p:sp>
      <p:grpSp>
        <p:nvGrpSpPr>
          <p:cNvPr id="10" name="그룹 9">
            <a:extLst>
              <a:ext uri="{FF2B5EF4-FFF2-40B4-BE49-F238E27FC236}">
                <a16:creationId xmlns:a16="http://schemas.microsoft.com/office/drawing/2014/main" id="{8ABD8F50-FC07-FE1A-5076-D13A7657D9FC}"/>
              </a:ext>
            </a:extLst>
          </p:cNvPr>
          <p:cNvGrpSpPr/>
          <p:nvPr/>
        </p:nvGrpSpPr>
        <p:grpSpPr>
          <a:xfrm>
            <a:off x="386364" y="7555"/>
            <a:ext cx="11296419" cy="292388"/>
            <a:chOff x="407431" y="5047726"/>
            <a:chExt cx="11296419" cy="292388"/>
          </a:xfrm>
        </p:grpSpPr>
        <p:sp>
          <p:nvSpPr>
            <p:cNvPr id="11" name="TextBox 10">
              <a:extLst>
                <a:ext uri="{FF2B5EF4-FFF2-40B4-BE49-F238E27FC236}">
                  <a16:creationId xmlns:a16="http://schemas.microsoft.com/office/drawing/2014/main" id="{B97F11B6-384D-D0CD-05E5-EB82B9BF7699}"/>
                </a:ext>
              </a:extLst>
            </p:cNvPr>
            <p:cNvSpPr txBox="1"/>
            <p:nvPr/>
          </p:nvSpPr>
          <p:spPr>
            <a:xfrm>
              <a:off x="407431" y="5047726"/>
              <a:ext cx="976549" cy="292388"/>
            </a:xfrm>
            <a:prstGeom prst="rect">
              <a:avLst/>
            </a:prstGeom>
            <a:noFill/>
          </p:spPr>
          <p:txBody>
            <a:bodyPr wrap="none" rtlCol="0">
              <a:spAutoFit/>
            </a:bodyPr>
            <a:lstStyle/>
            <a:p>
              <a:r>
                <a:rPr lang="en-KR" sz="1300" b="1" dirty="0">
                  <a:solidFill>
                    <a:schemeClr val="bg1">
                      <a:lumMod val="85000"/>
                    </a:schemeClr>
                  </a:solidFill>
                </a:rPr>
                <a:t>Load data</a:t>
              </a:r>
            </a:p>
          </p:txBody>
        </p:sp>
        <p:sp>
          <p:nvSpPr>
            <p:cNvPr id="12" name="TextBox 11">
              <a:extLst>
                <a:ext uri="{FF2B5EF4-FFF2-40B4-BE49-F238E27FC236}">
                  <a16:creationId xmlns:a16="http://schemas.microsoft.com/office/drawing/2014/main" id="{FF842019-1647-B480-C2FE-430A79B91182}"/>
                </a:ext>
              </a:extLst>
            </p:cNvPr>
            <p:cNvSpPr txBox="1"/>
            <p:nvPr/>
          </p:nvSpPr>
          <p:spPr>
            <a:xfrm>
              <a:off x="1891249" y="5047726"/>
              <a:ext cx="1345240" cy="292388"/>
            </a:xfrm>
            <a:prstGeom prst="rect">
              <a:avLst/>
            </a:prstGeom>
            <a:noFill/>
          </p:spPr>
          <p:txBody>
            <a:bodyPr wrap="none" rtlCol="0">
              <a:spAutoFit/>
            </a:bodyPr>
            <a:lstStyle/>
            <a:p>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13" name="TextBox 12">
              <a:extLst>
                <a:ext uri="{FF2B5EF4-FFF2-40B4-BE49-F238E27FC236}">
                  <a16:creationId xmlns:a16="http://schemas.microsoft.com/office/drawing/2014/main" id="{7589355F-0CE4-30FC-BBB7-F2EDA5260597}"/>
                </a:ext>
              </a:extLst>
            </p:cNvPr>
            <p:cNvSpPr txBox="1"/>
            <p:nvPr/>
          </p:nvSpPr>
          <p:spPr>
            <a:xfrm>
              <a:off x="3817900" y="5047726"/>
              <a:ext cx="2249334" cy="292388"/>
            </a:xfrm>
            <a:prstGeom prst="rect">
              <a:avLst/>
            </a:prstGeom>
            <a:noFill/>
          </p:spPr>
          <p:txBody>
            <a:bodyPr wrap="none" rtlCol="0">
              <a:spAutoFit/>
            </a:bodyPr>
            <a:lstStyle/>
            <a:p>
              <a:r>
                <a:rPr lang="en-US" sz="1300" b="1" dirty="0">
                  <a:solidFill>
                    <a:schemeClr val="bg1">
                      <a:lumMod val="85000"/>
                    </a:schemeClr>
                  </a:solidFill>
                </a:rPr>
                <a:t>Find ligand-receptor pairs</a:t>
              </a:r>
              <a:endParaRPr lang="en-KR" sz="1300" b="1" dirty="0">
                <a:solidFill>
                  <a:schemeClr val="bg1">
                    <a:lumMod val="85000"/>
                  </a:schemeClr>
                </a:solidFill>
              </a:endParaRPr>
            </a:p>
          </p:txBody>
        </p:sp>
        <p:sp>
          <p:nvSpPr>
            <p:cNvPr id="14" name="TextBox 13">
              <a:extLst>
                <a:ext uri="{FF2B5EF4-FFF2-40B4-BE49-F238E27FC236}">
                  <a16:creationId xmlns:a16="http://schemas.microsoft.com/office/drawing/2014/main" id="{B6DD1301-AAF5-7633-0845-D00CBDFED686}"/>
                </a:ext>
              </a:extLst>
            </p:cNvPr>
            <p:cNvSpPr txBox="1"/>
            <p:nvPr/>
          </p:nvSpPr>
          <p:spPr>
            <a:xfrm>
              <a:off x="6634464" y="5047726"/>
              <a:ext cx="3177473" cy="292388"/>
            </a:xfrm>
            <a:prstGeom prst="rect">
              <a:avLst/>
            </a:prstGeom>
            <a:noFill/>
          </p:spPr>
          <p:txBody>
            <a:bodyPr wrap="none" rtlCol="0">
              <a:spAutoFit/>
            </a:bodyPr>
            <a:lstStyle/>
            <a:p>
              <a:r>
                <a:rPr lang="en-US" sz="1300" b="1" dirty="0">
                  <a:solidFill>
                    <a:schemeClr val="bg1">
                      <a:lumMod val="85000"/>
                    </a:schemeClr>
                  </a:solidFill>
                </a:rPr>
                <a:t>Infer cell-cell communication network</a:t>
              </a:r>
              <a:endParaRPr lang="en-KR" sz="1300" b="1" dirty="0">
                <a:solidFill>
                  <a:schemeClr val="bg1">
                    <a:lumMod val="85000"/>
                  </a:schemeClr>
                </a:solidFill>
              </a:endParaRPr>
            </a:p>
          </p:txBody>
        </p:sp>
        <p:sp>
          <p:nvSpPr>
            <p:cNvPr id="15" name="TextBox 14">
              <a:extLst>
                <a:ext uri="{FF2B5EF4-FFF2-40B4-BE49-F238E27FC236}">
                  <a16:creationId xmlns:a16="http://schemas.microsoft.com/office/drawing/2014/main" id="{3B8BC6AD-20D1-B581-10F9-0D37396172ED}"/>
                </a:ext>
              </a:extLst>
            </p:cNvPr>
            <p:cNvSpPr txBox="1"/>
            <p:nvPr/>
          </p:nvSpPr>
          <p:spPr>
            <a:xfrm>
              <a:off x="10499481" y="5047726"/>
              <a:ext cx="1204369" cy="292388"/>
            </a:xfrm>
            <a:prstGeom prst="rect">
              <a:avLst/>
            </a:prstGeom>
            <a:noFill/>
          </p:spPr>
          <p:txBody>
            <a:bodyPr wrap="none" rtlCol="0">
              <a:spAutoFit/>
            </a:bodyPr>
            <a:lstStyle/>
            <a:p>
              <a:r>
                <a:rPr lang="en-US" sz="1300" b="1" dirty="0"/>
                <a:t>Visualization</a:t>
              </a:r>
              <a:endParaRPr lang="en-KR" sz="1300" b="1" dirty="0"/>
            </a:p>
          </p:txBody>
        </p:sp>
        <p:cxnSp>
          <p:nvCxnSpPr>
            <p:cNvPr id="16" name="직선 연결선[R] 15">
              <a:extLst>
                <a:ext uri="{FF2B5EF4-FFF2-40B4-BE49-F238E27FC236}">
                  <a16:creationId xmlns:a16="http://schemas.microsoft.com/office/drawing/2014/main" id="{2C404BCA-A1E9-ECAB-0B1F-B43DE465C16B}"/>
                </a:ext>
              </a:extLst>
            </p:cNvPr>
            <p:cNvCxnSpPr>
              <a:stCxn id="11" idx="3"/>
              <a:endCxn id="12" idx="1"/>
            </p:cNvCxnSpPr>
            <p:nvPr/>
          </p:nvCxnSpPr>
          <p:spPr>
            <a:xfrm>
              <a:off x="1383980" y="5193920"/>
              <a:ext cx="507269"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 name="직선 연결선[R] 16">
              <a:extLst>
                <a:ext uri="{FF2B5EF4-FFF2-40B4-BE49-F238E27FC236}">
                  <a16:creationId xmlns:a16="http://schemas.microsoft.com/office/drawing/2014/main" id="{B9AF8B84-0543-49D1-B1D2-4EB64558A777}"/>
                </a:ext>
              </a:extLst>
            </p:cNvPr>
            <p:cNvCxnSpPr>
              <a:stCxn id="12" idx="3"/>
              <a:endCxn id="13" idx="1"/>
            </p:cNvCxnSpPr>
            <p:nvPr/>
          </p:nvCxnSpPr>
          <p:spPr>
            <a:xfrm>
              <a:off x="3236489" y="5193920"/>
              <a:ext cx="581411"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 name="직선 연결선[R] 17">
              <a:extLst>
                <a:ext uri="{FF2B5EF4-FFF2-40B4-BE49-F238E27FC236}">
                  <a16:creationId xmlns:a16="http://schemas.microsoft.com/office/drawing/2014/main" id="{30B5E4E9-4405-72CE-222F-2FC447988D2F}"/>
                </a:ext>
              </a:extLst>
            </p:cNvPr>
            <p:cNvCxnSpPr>
              <a:stCxn id="13" idx="3"/>
              <a:endCxn id="14" idx="1"/>
            </p:cNvCxnSpPr>
            <p:nvPr/>
          </p:nvCxnSpPr>
          <p:spPr>
            <a:xfrm>
              <a:off x="6067234" y="5193920"/>
              <a:ext cx="567230"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6" name="직선 연결선[R] 25">
              <a:extLst>
                <a:ext uri="{FF2B5EF4-FFF2-40B4-BE49-F238E27FC236}">
                  <a16:creationId xmlns:a16="http://schemas.microsoft.com/office/drawing/2014/main" id="{9D25AA1A-7CFF-00ED-E490-8ADFBB0782A0}"/>
                </a:ext>
              </a:extLst>
            </p:cNvPr>
            <p:cNvCxnSpPr>
              <a:stCxn id="14" idx="3"/>
              <a:endCxn id="15" idx="1"/>
            </p:cNvCxnSpPr>
            <p:nvPr/>
          </p:nvCxnSpPr>
          <p:spPr>
            <a:xfrm>
              <a:off x="9811937" y="5193920"/>
              <a:ext cx="687544"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79680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p:txBody>
          <a:bodyPr/>
          <a:lstStyle/>
          <a:p>
            <a:r>
              <a:rPr lang="en-KR" dirty="0"/>
              <a:t>Rstudio</a:t>
            </a:r>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6</a:t>
            </a:fld>
            <a:endParaRPr lang="en-KR" dirty="0"/>
          </a:p>
        </p:txBody>
      </p:sp>
      <p:sp>
        <p:nvSpPr>
          <p:cNvPr id="8" name="Content Placeholder 7">
            <a:extLst>
              <a:ext uri="{FF2B5EF4-FFF2-40B4-BE49-F238E27FC236}">
                <a16:creationId xmlns:a16="http://schemas.microsoft.com/office/drawing/2014/main" id="{93FD79E1-4723-D2E6-E446-19538C236E38}"/>
              </a:ext>
            </a:extLst>
          </p:cNvPr>
          <p:cNvSpPr>
            <a:spLocks noGrp="1"/>
          </p:cNvSpPr>
          <p:nvPr>
            <p:ph idx="1"/>
          </p:nvPr>
        </p:nvSpPr>
        <p:spPr>
          <a:xfrm>
            <a:off x="410818" y="1296684"/>
            <a:ext cx="11198084" cy="4351338"/>
          </a:xfrm>
        </p:spPr>
        <p:txBody>
          <a:bodyPr/>
          <a:lstStyle/>
          <a:p>
            <a:r>
              <a:rPr lang="en-KR" dirty="0"/>
              <a:t>Rstudio – Integrated development environment (IDE) for R and python </a:t>
            </a:r>
          </a:p>
        </p:txBody>
      </p:sp>
      <p:pic>
        <p:nvPicPr>
          <p:cNvPr id="9" name="Picture 8">
            <a:extLst>
              <a:ext uri="{FF2B5EF4-FFF2-40B4-BE49-F238E27FC236}">
                <a16:creationId xmlns:a16="http://schemas.microsoft.com/office/drawing/2014/main" id="{729513EF-4F20-F546-5286-6E14F3CE64A3}"/>
              </a:ext>
            </a:extLst>
          </p:cNvPr>
          <p:cNvPicPr>
            <a:picLocks noChangeAspect="1"/>
          </p:cNvPicPr>
          <p:nvPr/>
        </p:nvPicPr>
        <p:blipFill>
          <a:blip r:embed="rId2"/>
          <a:stretch>
            <a:fillRect/>
          </a:stretch>
        </p:blipFill>
        <p:spPr>
          <a:xfrm>
            <a:off x="755847" y="1900764"/>
            <a:ext cx="7772400" cy="4362756"/>
          </a:xfrm>
          <a:prstGeom prst="rect">
            <a:avLst/>
          </a:prstGeom>
        </p:spPr>
      </p:pic>
      <p:sp>
        <p:nvSpPr>
          <p:cNvPr id="10" name="Rectangle 9">
            <a:extLst>
              <a:ext uri="{FF2B5EF4-FFF2-40B4-BE49-F238E27FC236}">
                <a16:creationId xmlns:a16="http://schemas.microsoft.com/office/drawing/2014/main" id="{DD4AF9DD-E756-6043-8088-B0F6C7A13E42}"/>
              </a:ext>
            </a:extLst>
          </p:cNvPr>
          <p:cNvSpPr/>
          <p:nvPr/>
        </p:nvSpPr>
        <p:spPr>
          <a:xfrm>
            <a:off x="755847" y="2263140"/>
            <a:ext cx="4387653" cy="1703070"/>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solidFill>
                  <a:schemeClr val="tx1"/>
                </a:solidFill>
              </a:rPr>
              <a:t>Code editor</a:t>
            </a:r>
          </a:p>
        </p:txBody>
      </p:sp>
      <p:sp>
        <p:nvSpPr>
          <p:cNvPr id="14" name="Rectangle 13">
            <a:extLst>
              <a:ext uri="{FF2B5EF4-FFF2-40B4-BE49-F238E27FC236}">
                <a16:creationId xmlns:a16="http://schemas.microsoft.com/office/drawing/2014/main" id="{5956E731-D362-973E-C8E0-CFA0008F852E}"/>
              </a:ext>
            </a:extLst>
          </p:cNvPr>
          <p:cNvSpPr/>
          <p:nvPr/>
        </p:nvSpPr>
        <p:spPr>
          <a:xfrm>
            <a:off x="755847" y="4234936"/>
            <a:ext cx="4387653" cy="1950769"/>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solidFill>
                  <a:schemeClr val="tx1"/>
                </a:solidFill>
              </a:rPr>
              <a:t>R console</a:t>
            </a:r>
          </a:p>
        </p:txBody>
      </p:sp>
      <p:sp>
        <p:nvSpPr>
          <p:cNvPr id="15" name="Rectangle 14">
            <a:extLst>
              <a:ext uri="{FF2B5EF4-FFF2-40B4-BE49-F238E27FC236}">
                <a16:creationId xmlns:a16="http://schemas.microsoft.com/office/drawing/2014/main" id="{D2CDD19E-34F1-977E-5C71-ECF9824B9E8D}"/>
              </a:ext>
            </a:extLst>
          </p:cNvPr>
          <p:cNvSpPr/>
          <p:nvPr/>
        </p:nvSpPr>
        <p:spPr>
          <a:xfrm>
            <a:off x="5202621" y="2263140"/>
            <a:ext cx="3325626" cy="1835894"/>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solidFill>
                  <a:schemeClr val="tx1"/>
                </a:solidFill>
              </a:rPr>
              <a:t>Environment / History</a:t>
            </a:r>
          </a:p>
        </p:txBody>
      </p:sp>
      <p:sp>
        <p:nvSpPr>
          <p:cNvPr id="18" name="Rectangle 17">
            <a:extLst>
              <a:ext uri="{FF2B5EF4-FFF2-40B4-BE49-F238E27FC236}">
                <a16:creationId xmlns:a16="http://schemas.microsoft.com/office/drawing/2014/main" id="{FDA80E12-8B88-3412-1870-E20F35E66F41}"/>
              </a:ext>
            </a:extLst>
          </p:cNvPr>
          <p:cNvSpPr/>
          <p:nvPr/>
        </p:nvSpPr>
        <p:spPr>
          <a:xfrm>
            <a:off x="5202621" y="4234935"/>
            <a:ext cx="3325626" cy="1950769"/>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solidFill>
                  <a:schemeClr val="tx1"/>
                </a:solidFill>
              </a:rPr>
              <a:t>Other panes</a:t>
            </a:r>
          </a:p>
          <a:p>
            <a:pPr algn="ctr"/>
            <a:r>
              <a:rPr lang="en-KR" dirty="0">
                <a:solidFill>
                  <a:schemeClr val="tx1"/>
                </a:solidFill>
              </a:rPr>
              <a:t>(Files, Plots, Packages, Help)</a:t>
            </a:r>
          </a:p>
        </p:txBody>
      </p:sp>
    </p:spTree>
    <p:extLst>
      <p:ext uri="{BB962C8B-B14F-4D97-AF65-F5344CB8AC3E}">
        <p14:creationId xmlns:p14="http://schemas.microsoft.com/office/powerpoint/2010/main" val="16958474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p:txBody>
          <a:bodyPr>
            <a:normAutofit/>
          </a:bodyPr>
          <a:lstStyle/>
          <a:p>
            <a:r>
              <a:rPr lang="en-US" dirty="0"/>
              <a:t>Summary</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60</a:t>
            </a:fld>
            <a:endParaRPr lang="en-KR" dirty="0"/>
          </a:p>
        </p:txBody>
      </p:sp>
      <p:sp>
        <p:nvSpPr>
          <p:cNvPr id="10" name="Rectangle 9">
            <a:extLst>
              <a:ext uri="{FF2B5EF4-FFF2-40B4-BE49-F238E27FC236}">
                <a16:creationId xmlns:a16="http://schemas.microsoft.com/office/drawing/2014/main" id="{039B72B6-633D-DB4E-B193-6BD2A200D74E}"/>
              </a:ext>
            </a:extLst>
          </p:cNvPr>
          <p:cNvSpPr/>
          <p:nvPr/>
        </p:nvSpPr>
        <p:spPr>
          <a:xfrm>
            <a:off x="385819" y="1205213"/>
            <a:ext cx="11420362" cy="5243230"/>
          </a:xfrm>
          <a:prstGeom prst="rect">
            <a:avLst/>
          </a:prstGeom>
        </p:spPr>
        <p:txBody>
          <a:bodyPr wrap="square">
            <a:spAutoFit/>
          </a:bodyPr>
          <a:lstStyle/>
          <a:p>
            <a:pPr marL="457200" indent="-457200">
              <a:buFont typeface="+mj-lt"/>
              <a:buAutoNum type="arabicPeriod"/>
            </a:pPr>
            <a:r>
              <a:rPr lang="en-US" b="0" i="0" dirty="0">
                <a:effectLst/>
                <a:latin typeface="Arial" panose="020B0604020202020204" pitchFamily="34" charset="0"/>
                <a:cs typeface="Arial" panose="020B0604020202020204" pitchFamily="34" charset="0"/>
              </a:rPr>
              <a:t>Use </a:t>
            </a:r>
            <a:r>
              <a:rPr lang="en-US" b="0" i="0" dirty="0" err="1">
                <a:effectLst/>
                <a:latin typeface="Arial" panose="020B0604020202020204" pitchFamily="34" charset="0"/>
                <a:cs typeface="Arial" panose="020B0604020202020204" pitchFamily="34" charset="0"/>
              </a:rPr>
              <a:t>SpaceRanger</a:t>
            </a:r>
            <a:r>
              <a:rPr lang="en-US" b="0" i="0" dirty="0">
                <a:effectLst/>
                <a:latin typeface="Arial" panose="020B0604020202020204" pitchFamily="34" charset="0"/>
                <a:cs typeface="Arial" panose="020B0604020202020204" pitchFamily="34" charset="0"/>
              </a:rPr>
              <a:t> to generate a gene-spot matrix file from 10X Genomics </a:t>
            </a:r>
            <a:r>
              <a:rPr lang="en-US" b="0" i="0" dirty="0" err="1">
                <a:effectLst/>
                <a:latin typeface="Arial" panose="020B0604020202020204" pitchFamily="34" charset="0"/>
                <a:cs typeface="Arial" panose="020B0604020202020204" pitchFamily="34" charset="0"/>
              </a:rPr>
              <a:t>Visium</a:t>
            </a:r>
            <a:r>
              <a:rPr lang="en-US" b="0" i="0" dirty="0">
                <a:effectLst/>
                <a:latin typeface="Arial" panose="020B0604020202020204" pitchFamily="34" charset="0"/>
                <a:cs typeface="Arial" panose="020B0604020202020204" pitchFamily="34" charset="0"/>
              </a:rPr>
              <a:t> sequence data (FASTQ</a:t>
            </a:r>
            <a:r>
              <a:rPr lang="ko-KR" altLang="en-US" b="0" i="0" dirty="0">
                <a:effectLst/>
                <a:latin typeface="Arial" panose="020B0604020202020204" pitchFamily="34" charset="0"/>
                <a:cs typeface="Arial" panose="020B0604020202020204" pitchFamily="34" charset="0"/>
              </a:rPr>
              <a:t> </a:t>
            </a:r>
            <a:r>
              <a:rPr lang="en-US" altLang="ko-KR" dirty="0">
                <a:latin typeface="Arial" panose="020B0604020202020204" pitchFamily="34" charset="0"/>
                <a:cs typeface="Arial" panose="020B0604020202020204" pitchFamily="34" charset="0"/>
              </a:rPr>
              <a:t>files</a:t>
            </a:r>
            <a:r>
              <a:rPr lang="en-US" b="0" i="0" dirty="0">
                <a:effectLst/>
                <a:latin typeface="Arial" panose="020B0604020202020204" pitchFamily="34" charset="0"/>
                <a:cs typeface="Arial" panose="020B0604020202020204" pitchFamily="34" charset="0"/>
              </a:rPr>
              <a:t>)</a:t>
            </a:r>
          </a:p>
          <a:p>
            <a:pPr marL="971550" lvl="1" indent="-514350">
              <a:lnSpc>
                <a:spcPct val="150000"/>
              </a:lnSpc>
              <a:buFont typeface="+mj-lt"/>
              <a:buAutoNum type="arabicParenR"/>
            </a:pPr>
            <a:r>
              <a:rPr lang="en-US" sz="1500" b="0" i="0" dirty="0">
                <a:effectLst/>
                <a:latin typeface="Arial" panose="020B0604020202020204" pitchFamily="34" charset="0"/>
                <a:cs typeface="Arial" panose="020B0604020202020204" pitchFamily="34" charset="0"/>
              </a:rPr>
              <a:t>Install Space Ranger</a:t>
            </a:r>
          </a:p>
          <a:p>
            <a:pPr marL="971550" lvl="1" indent="-514350">
              <a:lnSpc>
                <a:spcPct val="150000"/>
              </a:lnSpc>
              <a:buFont typeface="+mj-lt"/>
              <a:buAutoNum type="arabicParenR"/>
            </a:pPr>
            <a:r>
              <a:rPr lang="en-US" sz="1500" dirty="0">
                <a:latin typeface="Arial" panose="020B0604020202020204" pitchFamily="34" charset="0"/>
                <a:cs typeface="Arial" panose="020B0604020202020204" pitchFamily="34" charset="0"/>
              </a:rPr>
              <a:t>Run </a:t>
            </a:r>
            <a:r>
              <a:rPr lang="en-US" sz="1500" dirty="0" err="1">
                <a:latin typeface="Arial" panose="020B0604020202020204" pitchFamily="34" charset="0"/>
                <a:cs typeface="Arial" panose="020B0604020202020204" pitchFamily="34" charset="0"/>
              </a:rPr>
              <a:t>spaceranger</a:t>
            </a:r>
            <a:r>
              <a:rPr lang="en-US" sz="1500" dirty="0">
                <a:latin typeface="Arial" panose="020B0604020202020204" pitchFamily="34" charset="0"/>
                <a:cs typeface="Arial" panose="020B0604020202020204" pitchFamily="34" charset="0"/>
              </a:rPr>
              <a:t> count command</a:t>
            </a:r>
          </a:p>
          <a:p>
            <a:pPr marL="971550" lvl="1" indent="-514350">
              <a:lnSpc>
                <a:spcPct val="150000"/>
              </a:lnSpc>
              <a:buFont typeface="+mj-lt"/>
              <a:buAutoNum type="arabicParenR"/>
            </a:pPr>
            <a:r>
              <a:rPr lang="en-US" sz="1500" dirty="0">
                <a:latin typeface="Arial" panose="020B0604020202020204" pitchFamily="34" charset="0"/>
                <a:cs typeface="Arial" panose="020B0604020202020204" pitchFamily="34" charset="0"/>
              </a:rPr>
              <a:t>Load a </a:t>
            </a:r>
            <a:r>
              <a:rPr lang="en-US" sz="1500" dirty="0" err="1">
                <a:latin typeface="Arial" panose="020B0604020202020204" pitchFamily="34" charset="0"/>
                <a:cs typeface="Arial" panose="020B0604020202020204" pitchFamily="34" charset="0"/>
              </a:rPr>
              <a:t>Visium</a:t>
            </a:r>
            <a:r>
              <a:rPr lang="en-US" sz="1500" dirty="0">
                <a:latin typeface="Arial" panose="020B0604020202020204" pitchFamily="34" charset="0"/>
                <a:cs typeface="Arial" panose="020B0604020202020204" pitchFamily="34" charset="0"/>
              </a:rPr>
              <a:t> dataset as a </a:t>
            </a:r>
            <a:r>
              <a:rPr lang="en-US" sz="1500" dirty="0" err="1">
                <a:latin typeface="Arial" panose="020B0604020202020204" pitchFamily="34" charset="0"/>
                <a:cs typeface="Arial" panose="020B0604020202020204" pitchFamily="34" charset="0"/>
              </a:rPr>
              <a:t>SinglecellExperiment</a:t>
            </a:r>
            <a:endParaRPr lang="en-US" sz="1000" dirty="0">
              <a:latin typeface="Arial" panose="020B0604020202020204" pitchFamily="34" charset="0"/>
              <a:cs typeface="Arial" panose="020B0604020202020204" pitchFamily="34" charset="0"/>
            </a:endParaRPr>
          </a:p>
          <a:p>
            <a:pPr marL="457200" indent="-457200">
              <a:lnSpc>
                <a:spcPct val="150000"/>
              </a:lnSpc>
              <a:buFont typeface="+mj-lt"/>
              <a:buAutoNum type="arabicPeriod"/>
            </a:pPr>
            <a:r>
              <a:rPr lang="en-US" altLang="ko-KR" b="0" i="0" dirty="0">
                <a:effectLst/>
                <a:latin typeface="Arial" panose="020B0604020202020204" pitchFamily="34" charset="0"/>
                <a:cs typeface="Arial" panose="020B0604020202020204" pitchFamily="34" charset="0"/>
              </a:rPr>
              <a:t>Clustering Analysis - </a:t>
            </a:r>
            <a:r>
              <a:rPr lang="en-US" altLang="ko-KR" b="0" i="0" dirty="0" err="1">
                <a:effectLst/>
                <a:latin typeface="Arial" panose="020B0604020202020204" pitchFamily="34" charset="0"/>
                <a:cs typeface="Arial" panose="020B0604020202020204" pitchFamily="34" charset="0"/>
              </a:rPr>
              <a:t>BayesSpace</a:t>
            </a:r>
            <a:endParaRPr lang="en-US" altLang="ko-KR" b="0" i="0" dirty="0">
              <a:effectLst/>
              <a:latin typeface="Arial" panose="020B0604020202020204" pitchFamily="34" charset="0"/>
              <a:cs typeface="Arial" panose="020B0604020202020204" pitchFamily="34" charset="0"/>
            </a:endParaRPr>
          </a:p>
          <a:p>
            <a:pPr marL="971550" lvl="1" indent="-514350">
              <a:lnSpc>
                <a:spcPct val="150000"/>
              </a:lnSpc>
              <a:buFont typeface="+mj-lt"/>
              <a:buAutoNum type="arabicParenR"/>
            </a:pPr>
            <a:r>
              <a:rPr lang="en-US" altLang="ko-KR" sz="1500" b="0" i="0" dirty="0">
                <a:effectLst/>
                <a:latin typeface="Arial" panose="020B0604020202020204" pitchFamily="34" charset="0"/>
                <a:cs typeface="Arial" panose="020B0604020202020204" pitchFamily="34" charset="0"/>
              </a:rPr>
              <a:t>Load data and explore </a:t>
            </a:r>
            <a:r>
              <a:rPr lang="en-US" altLang="ko-KR" sz="1500" b="0" i="0" dirty="0" err="1">
                <a:effectLst/>
                <a:latin typeface="Arial" panose="020B0604020202020204" pitchFamily="34" charset="0"/>
                <a:cs typeface="Arial" panose="020B0604020202020204" pitchFamily="34" charset="0"/>
              </a:rPr>
              <a:t>SinglecellExperiment</a:t>
            </a:r>
            <a:r>
              <a:rPr lang="en-US" altLang="ko-KR" sz="1500" b="0" i="0" dirty="0">
                <a:effectLst/>
                <a:latin typeface="Arial" panose="020B0604020202020204" pitchFamily="34" charset="0"/>
                <a:cs typeface="Arial" panose="020B0604020202020204" pitchFamily="34" charset="0"/>
              </a:rPr>
              <a:t> object</a:t>
            </a:r>
          </a:p>
          <a:p>
            <a:pPr marL="971550" lvl="1" indent="-514350">
              <a:lnSpc>
                <a:spcPct val="150000"/>
              </a:lnSpc>
              <a:buFont typeface="+mj-lt"/>
              <a:buAutoNum type="arabicParenR"/>
            </a:pPr>
            <a:r>
              <a:rPr lang="en-US" altLang="ko-KR" sz="1500" b="0" i="0" dirty="0">
                <a:effectLst/>
                <a:latin typeface="Arial" panose="020B0604020202020204" pitchFamily="34" charset="0"/>
                <a:cs typeface="Arial" panose="020B0604020202020204" pitchFamily="34" charset="0"/>
              </a:rPr>
              <a:t>Pre-processing (Log-normalization)</a:t>
            </a:r>
          </a:p>
          <a:p>
            <a:pPr marL="971550" lvl="1" indent="-514350">
              <a:lnSpc>
                <a:spcPct val="150000"/>
              </a:lnSpc>
              <a:buFont typeface="+mj-lt"/>
              <a:buAutoNum type="arabicParenR"/>
            </a:pPr>
            <a:r>
              <a:rPr lang="en-US" altLang="ko-KR" sz="1500" dirty="0">
                <a:latin typeface="Arial" panose="020B0604020202020204" pitchFamily="34" charset="0"/>
                <a:cs typeface="Arial" panose="020B0604020202020204" pitchFamily="34" charset="0"/>
              </a:rPr>
              <a:t>Feature selection / Dimension reduction with PCA</a:t>
            </a:r>
          </a:p>
          <a:p>
            <a:pPr marL="971550" lvl="1" indent="-514350">
              <a:lnSpc>
                <a:spcPct val="150000"/>
              </a:lnSpc>
              <a:buFont typeface="+mj-lt"/>
              <a:buAutoNum type="arabicParenR"/>
            </a:pPr>
            <a:r>
              <a:rPr lang="en-US" altLang="ko-KR" sz="1500" b="0" i="0" dirty="0">
                <a:effectLst/>
                <a:latin typeface="Arial" panose="020B0604020202020204" pitchFamily="34" charset="0"/>
                <a:cs typeface="Arial" panose="020B0604020202020204" pitchFamily="34" charset="0"/>
              </a:rPr>
              <a:t>Clustering with enhancing resolution methods and annotate each spatial cluster with marker genes</a:t>
            </a:r>
          </a:p>
          <a:p>
            <a:pPr marL="457200" indent="-457200">
              <a:lnSpc>
                <a:spcPct val="150000"/>
              </a:lnSpc>
              <a:buFont typeface="+mj-lt"/>
              <a:buAutoNum type="arabicPeriod"/>
            </a:pPr>
            <a:r>
              <a:rPr lang="en-US" altLang="ko-KR" b="0" i="0" dirty="0">
                <a:effectLst/>
                <a:latin typeface="Arial" panose="020B0604020202020204" pitchFamily="34" charset="0"/>
                <a:cs typeface="Arial" panose="020B0604020202020204" pitchFamily="34" charset="0"/>
              </a:rPr>
              <a:t>Cell-cell interaction - </a:t>
            </a:r>
            <a:r>
              <a:rPr lang="en-US" altLang="ko-KR" b="0" i="0" dirty="0" err="1">
                <a:effectLst/>
                <a:latin typeface="Arial" panose="020B0604020202020204" pitchFamily="34" charset="0"/>
                <a:cs typeface="Arial" panose="020B0604020202020204" pitchFamily="34" charset="0"/>
              </a:rPr>
              <a:t>CellChat</a:t>
            </a:r>
            <a:endParaRPr lang="en-US" altLang="ko-KR" b="0" i="0" dirty="0">
              <a:effectLst/>
              <a:latin typeface="Arial" panose="020B0604020202020204" pitchFamily="34" charset="0"/>
              <a:cs typeface="Arial" panose="020B0604020202020204" pitchFamily="34" charset="0"/>
            </a:endParaRPr>
          </a:p>
          <a:p>
            <a:pPr marL="971550" lvl="1" indent="-514350">
              <a:lnSpc>
                <a:spcPct val="150000"/>
              </a:lnSpc>
              <a:buFont typeface="+mj-lt"/>
              <a:buAutoNum type="arabicParenR"/>
            </a:pPr>
            <a:r>
              <a:rPr lang="en-US" altLang="ko-KR" sz="1500" b="0" i="0" dirty="0">
                <a:effectLst/>
                <a:latin typeface="Arial" panose="020B0604020202020204" pitchFamily="34" charset="0"/>
                <a:cs typeface="Arial" panose="020B0604020202020204" pitchFamily="34" charset="0"/>
              </a:rPr>
              <a:t>Load data and create </a:t>
            </a:r>
            <a:r>
              <a:rPr lang="en-US" altLang="ko-KR" sz="1500" b="0" i="0" dirty="0" err="1">
                <a:effectLst/>
                <a:latin typeface="Arial" panose="020B0604020202020204" pitchFamily="34" charset="0"/>
                <a:cs typeface="Arial" panose="020B0604020202020204" pitchFamily="34" charset="0"/>
              </a:rPr>
              <a:t>CellChat</a:t>
            </a:r>
            <a:r>
              <a:rPr lang="en-US" altLang="ko-KR" sz="1500" b="0" i="0" dirty="0">
                <a:effectLst/>
                <a:latin typeface="Arial" panose="020B0604020202020204" pitchFamily="34" charset="0"/>
                <a:cs typeface="Arial" panose="020B0604020202020204" pitchFamily="34" charset="0"/>
              </a:rPr>
              <a:t> </a:t>
            </a:r>
            <a:r>
              <a:rPr lang="en-US" altLang="ko-KR" sz="1500" dirty="0">
                <a:latin typeface="Arial" panose="020B0604020202020204" pitchFamily="34" charset="0"/>
                <a:cs typeface="Arial" panose="020B0604020202020204" pitchFamily="34" charset="0"/>
              </a:rPr>
              <a:t>object</a:t>
            </a:r>
          </a:p>
          <a:p>
            <a:pPr marL="971550" lvl="1" indent="-514350">
              <a:lnSpc>
                <a:spcPct val="150000"/>
              </a:lnSpc>
              <a:buFont typeface="+mj-lt"/>
              <a:buAutoNum type="arabicParenR"/>
            </a:pPr>
            <a:r>
              <a:rPr lang="en-US" altLang="ko-KR" sz="1500" b="0" i="0" dirty="0">
                <a:effectLst/>
                <a:latin typeface="Arial" panose="020B0604020202020204" pitchFamily="34" charset="0"/>
                <a:cs typeface="Arial" panose="020B0604020202020204" pitchFamily="34" charset="0"/>
              </a:rPr>
              <a:t>Pre-processing the expression data for the cell-cell communication analysis</a:t>
            </a:r>
          </a:p>
          <a:p>
            <a:pPr marL="971550" lvl="1" indent="-514350">
              <a:lnSpc>
                <a:spcPct val="150000"/>
              </a:lnSpc>
              <a:buFont typeface="+mj-lt"/>
              <a:buAutoNum type="arabicParenR"/>
            </a:pPr>
            <a:r>
              <a:rPr lang="en-US" altLang="ko-KR" sz="1500" dirty="0">
                <a:latin typeface="Arial" panose="020B0604020202020204" pitchFamily="34" charset="0"/>
                <a:cs typeface="Arial" panose="020B0604020202020204" pitchFamily="34" charset="0"/>
              </a:rPr>
              <a:t>Compute the communication probability and infer the cellular communication network</a:t>
            </a:r>
          </a:p>
          <a:p>
            <a:pPr marL="971550" lvl="1" indent="-514350">
              <a:lnSpc>
                <a:spcPct val="150000"/>
              </a:lnSpc>
              <a:buFont typeface="+mj-lt"/>
              <a:buAutoNum type="arabicParenR"/>
            </a:pPr>
            <a:r>
              <a:rPr lang="en-US" altLang="ko-KR" sz="1500" b="0" i="0" dirty="0">
                <a:effectLst/>
                <a:latin typeface="Arial" panose="020B0604020202020204" pitchFamily="34" charset="0"/>
                <a:cs typeface="Arial" panose="020B0604020202020204" pitchFamily="34" charset="0"/>
              </a:rPr>
              <a:t>Visualization of the cell-cell communication network </a:t>
            </a:r>
            <a:r>
              <a:rPr lang="en-US" altLang="ko-KR" sz="1500" dirty="0">
                <a:latin typeface="Arial" panose="020B0604020202020204" pitchFamily="34" charset="0"/>
                <a:cs typeface="Arial" panose="020B0604020202020204" pitchFamily="34" charset="0"/>
              </a:rPr>
              <a:t>with circle plot and spatial plot</a:t>
            </a:r>
            <a:endParaRPr lang="en-US" altLang="ko-KR" sz="1500" b="0" i="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938108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49D03A1-190F-704A-AA1E-3C6474BD088E}"/>
              </a:ext>
            </a:extLst>
          </p:cNvPr>
          <p:cNvSpPr>
            <a:spLocks noGrp="1"/>
          </p:cNvSpPr>
          <p:nvPr>
            <p:ph type="title"/>
          </p:nvPr>
        </p:nvSpPr>
        <p:spPr>
          <a:xfrm>
            <a:off x="838200" y="2988128"/>
            <a:ext cx="10515600" cy="881743"/>
          </a:xfrm>
        </p:spPr>
        <p:txBody>
          <a:bodyPr>
            <a:normAutofit/>
          </a:bodyPr>
          <a:lstStyle/>
          <a:p>
            <a:pPr algn="ctr"/>
            <a:r>
              <a:rPr lang="en-US" sz="5400" dirty="0">
                <a:latin typeface="Arial" panose="020B0604020202020204" pitchFamily="34" charset="0"/>
                <a:cs typeface="Arial" panose="020B0604020202020204" pitchFamily="34" charset="0"/>
              </a:rPr>
              <a:t>Q &amp; A</a:t>
            </a:r>
            <a:endParaRPr lang="en-US" sz="5400" i="0" dirty="0">
              <a:effectLst/>
              <a:latin typeface="Arial" panose="020B060402020202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8E0332A5-7865-4941-8BC4-45ADFCC806E6}"/>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AF985218-7F82-1641-AC23-7B1DF6F14762}"/>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C6049606-DEAD-A64B-92AB-3F44494A3F23}"/>
              </a:ext>
            </a:extLst>
          </p:cNvPr>
          <p:cNvSpPr>
            <a:spLocks noGrp="1"/>
          </p:cNvSpPr>
          <p:nvPr>
            <p:ph type="sldNum" sz="quarter" idx="12"/>
          </p:nvPr>
        </p:nvSpPr>
        <p:spPr/>
        <p:txBody>
          <a:bodyPr/>
          <a:lstStyle/>
          <a:p>
            <a:fld id="{11828C5E-8CE4-D747-8F0F-AA7D410D5DC1}" type="slidenum">
              <a:rPr lang="en-KR" smtClean="0"/>
              <a:pPr/>
              <a:t>61</a:t>
            </a:fld>
            <a:endParaRPr lang="en-KR" dirty="0"/>
          </a:p>
        </p:txBody>
      </p:sp>
    </p:spTree>
    <p:extLst>
      <p:ext uri="{BB962C8B-B14F-4D97-AF65-F5344CB8AC3E}">
        <p14:creationId xmlns:p14="http://schemas.microsoft.com/office/powerpoint/2010/main" val="2181004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49D03A1-190F-704A-AA1E-3C6474BD088E}"/>
              </a:ext>
            </a:extLst>
          </p:cNvPr>
          <p:cNvSpPr>
            <a:spLocks noGrp="1"/>
          </p:cNvSpPr>
          <p:nvPr>
            <p:ph type="title"/>
          </p:nvPr>
        </p:nvSpPr>
        <p:spPr>
          <a:xfrm>
            <a:off x="831850" y="3429000"/>
            <a:ext cx="10515600" cy="881743"/>
          </a:xfrm>
        </p:spPr>
        <p:txBody>
          <a:bodyPr>
            <a:normAutofit/>
          </a:bodyPr>
          <a:lstStyle/>
          <a:p>
            <a:r>
              <a:rPr lang="en-US" dirty="0"/>
              <a:t>Space Ranger</a:t>
            </a:r>
            <a:endParaRPr lang="en-KR" dirty="0"/>
          </a:p>
        </p:txBody>
      </p:sp>
      <p:sp>
        <p:nvSpPr>
          <p:cNvPr id="8" name="Text Placeholder 7">
            <a:extLst>
              <a:ext uri="{FF2B5EF4-FFF2-40B4-BE49-F238E27FC236}">
                <a16:creationId xmlns:a16="http://schemas.microsoft.com/office/drawing/2014/main" id="{D8CFE4CC-7CC1-5446-87D6-55A34A015808}"/>
              </a:ext>
            </a:extLst>
          </p:cNvPr>
          <p:cNvSpPr>
            <a:spLocks noGrp="1"/>
          </p:cNvSpPr>
          <p:nvPr>
            <p:ph type="body" idx="1"/>
          </p:nvPr>
        </p:nvSpPr>
        <p:spPr/>
        <p:txBody>
          <a:bodyPr/>
          <a:lstStyle/>
          <a:p>
            <a:r>
              <a:rPr lang="en-KR" dirty="0"/>
              <a:t>2</a:t>
            </a:r>
          </a:p>
        </p:txBody>
      </p:sp>
      <p:sp>
        <p:nvSpPr>
          <p:cNvPr id="4" name="Date Placeholder 3">
            <a:extLst>
              <a:ext uri="{FF2B5EF4-FFF2-40B4-BE49-F238E27FC236}">
                <a16:creationId xmlns:a16="http://schemas.microsoft.com/office/drawing/2014/main" id="{8E0332A5-7865-4941-8BC4-45ADFCC806E6}"/>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AF985218-7F82-1641-AC23-7B1DF6F14762}"/>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C6049606-DEAD-A64B-92AB-3F44494A3F23}"/>
              </a:ext>
            </a:extLst>
          </p:cNvPr>
          <p:cNvSpPr>
            <a:spLocks noGrp="1"/>
          </p:cNvSpPr>
          <p:nvPr>
            <p:ph type="sldNum" sz="quarter" idx="12"/>
          </p:nvPr>
        </p:nvSpPr>
        <p:spPr/>
        <p:txBody>
          <a:bodyPr/>
          <a:lstStyle/>
          <a:p>
            <a:fld id="{11828C5E-8CE4-D747-8F0F-AA7D410D5DC1}" type="slidenum">
              <a:rPr lang="en-KR" smtClean="0"/>
              <a:pPr/>
              <a:t>7</a:t>
            </a:fld>
            <a:endParaRPr lang="en-KR" dirty="0"/>
          </a:p>
        </p:txBody>
      </p:sp>
    </p:spTree>
    <p:extLst>
      <p:ext uri="{BB962C8B-B14F-4D97-AF65-F5344CB8AC3E}">
        <p14:creationId xmlns:p14="http://schemas.microsoft.com/office/powerpoint/2010/main" val="3847294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CEA7F9B-7227-6297-676D-0CFAA04CD535}"/>
              </a:ext>
            </a:extLst>
          </p:cNvPr>
          <p:cNvSpPr>
            <a:spLocks noGrp="1"/>
          </p:cNvSpPr>
          <p:nvPr>
            <p:ph type="title"/>
          </p:nvPr>
        </p:nvSpPr>
        <p:spPr/>
        <p:txBody>
          <a:bodyPr/>
          <a:lstStyle/>
          <a:p>
            <a:r>
              <a:rPr kumimoji="1" lang="en-US" altLang="ko-Kore-US" dirty="0"/>
              <a:t>What is Space Ranger?</a:t>
            </a:r>
            <a:endParaRPr kumimoji="1" lang="ko-Kore-US" altLang="en-US" dirty="0"/>
          </a:p>
        </p:txBody>
      </p:sp>
      <p:sp>
        <p:nvSpPr>
          <p:cNvPr id="3" name="내용 개체 틀 2">
            <a:extLst>
              <a:ext uri="{FF2B5EF4-FFF2-40B4-BE49-F238E27FC236}">
                <a16:creationId xmlns:a16="http://schemas.microsoft.com/office/drawing/2014/main" id="{ACC4956C-A109-508F-D12A-776D61BCDC36}"/>
              </a:ext>
            </a:extLst>
          </p:cNvPr>
          <p:cNvSpPr>
            <a:spLocks noGrp="1"/>
          </p:cNvSpPr>
          <p:nvPr>
            <p:ph idx="1"/>
          </p:nvPr>
        </p:nvSpPr>
        <p:spPr/>
        <p:txBody>
          <a:bodyPr/>
          <a:lstStyle/>
          <a:p>
            <a:r>
              <a:rPr kumimoji="1" lang="en-US" altLang="ko-Kore-US" dirty="0"/>
              <a:t>Space Ranger is a set of analysis pipelines for processing 10X Genomics </a:t>
            </a:r>
            <a:r>
              <a:rPr kumimoji="1" lang="en-US" altLang="ko-Kore-US" dirty="0" err="1"/>
              <a:t>Visium</a:t>
            </a:r>
            <a:r>
              <a:rPr kumimoji="1" lang="en-US" altLang="ko-Kore-US" dirty="0"/>
              <a:t> sequence data (</a:t>
            </a:r>
            <a:r>
              <a:rPr kumimoji="1" lang="en-US" altLang="ko-Kore-US" dirty="0">
                <a:latin typeface="Courier" pitchFamily="2" charset="0"/>
              </a:rPr>
              <a:t>FASTQ</a:t>
            </a:r>
            <a:r>
              <a:rPr kumimoji="1" lang="en-US" altLang="ko-Kore-US" dirty="0"/>
              <a:t> files) with high resolution microscope images of tissue.</a:t>
            </a:r>
          </a:p>
          <a:p>
            <a:r>
              <a:rPr kumimoji="1" lang="en-US" altLang="ko-Kore-US" dirty="0"/>
              <a:t>It maps the transcriptomic reads to the microscope image of the tissue from which the reads were obtained</a:t>
            </a:r>
          </a:p>
          <a:p>
            <a:r>
              <a:rPr kumimoji="1" lang="en-US" altLang="ko-Kore-US" dirty="0"/>
              <a:t>We will introduce </a:t>
            </a:r>
            <a:r>
              <a:rPr kumimoji="1" lang="en-US" altLang="ko-Kore-US" b="1" dirty="0" err="1">
                <a:latin typeface="Courier New" panose="02070309020205020404" pitchFamily="49" charset="0"/>
                <a:cs typeface="Courier New" panose="02070309020205020404" pitchFamily="49" charset="0"/>
              </a:rPr>
              <a:t>spaceranger</a:t>
            </a:r>
            <a:r>
              <a:rPr kumimoji="1" lang="en-US" altLang="ko-Kore-US" b="1" dirty="0">
                <a:latin typeface="Courier New" panose="02070309020205020404" pitchFamily="49" charset="0"/>
                <a:cs typeface="Courier New" panose="02070309020205020404" pitchFamily="49" charset="0"/>
              </a:rPr>
              <a:t> count</a:t>
            </a:r>
            <a:r>
              <a:rPr kumimoji="1" lang="en-US" altLang="ko-Kore-US" dirty="0"/>
              <a:t> pipeline among the 5 pipelines</a:t>
            </a:r>
            <a:endParaRPr kumimoji="1" lang="ko-Kore-US" altLang="en-US" dirty="0"/>
          </a:p>
        </p:txBody>
      </p:sp>
      <p:sp>
        <p:nvSpPr>
          <p:cNvPr id="4" name="날짜 개체 틀 3">
            <a:extLst>
              <a:ext uri="{FF2B5EF4-FFF2-40B4-BE49-F238E27FC236}">
                <a16:creationId xmlns:a16="http://schemas.microsoft.com/office/drawing/2014/main" id="{277BA09D-E443-08CA-0E8A-893F86780A22}"/>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A871E3A0-719F-7FE1-C3F8-496A3E677520}"/>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EA8E0E4B-F2A2-8B1C-B468-81A454E56C20}"/>
              </a:ext>
            </a:extLst>
          </p:cNvPr>
          <p:cNvSpPr>
            <a:spLocks noGrp="1"/>
          </p:cNvSpPr>
          <p:nvPr>
            <p:ph type="sldNum" sz="quarter" idx="12"/>
          </p:nvPr>
        </p:nvSpPr>
        <p:spPr/>
        <p:txBody>
          <a:bodyPr/>
          <a:lstStyle/>
          <a:p>
            <a:fld id="{11828C5E-8CE4-D747-8F0F-AA7D410D5DC1}" type="slidenum">
              <a:rPr lang="en-KR" smtClean="0"/>
              <a:pPr/>
              <a:t>8</a:t>
            </a:fld>
            <a:endParaRPr lang="en-KR" dirty="0"/>
          </a:p>
        </p:txBody>
      </p:sp>
    </p:spTree>
    <p:extLst>
      <p:ext uri="{BB962C8B-B14F-4D97-AF65-F5344CB8AC3E}">
        <p14:creationId xmlns:p14="http://schemas.microsoft.com/office/powerpoint/2010/main" val="3574875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5E5AC17-B096-FC54-D295-793C4ECBE817}"/>
              </a:ext>
            </a:extLst>
          </p:cNvPr>
          <p:cNvSpPr>
            <a:spLocks noGrp="1"/>
          </p:cNvSpPr>
          <p:nvPr>
            <p:ph type="title"/>
          </p:nvPr>
        </p:nvSpPr>
        <p:spPr/>
        <p:txBody>
          <a:bodyPr/>
          <a:lstStyle/>
          <a:p>
            <a:r>
              <a:rPr kumimoji="1" lang="en-US" altLang="ko-Kore-US" dirty="0"/>
              <a:t>Space Ranger Pipelines</a:t>
            </a:r>
            <a:endParaRPr kumimoji="1" lang="ko-Kore-US" altLang="en-US" dirty="0"/>
          </a:p>
        </p:txBody>
      </p:sp>
      <p:sp>
        <p:nvSpPr>
          <p:cNvPr id="4" name="날짜 개체 틀 3">
            <a:extLst>
              <a:ext uri="{FF2B5EF4-FFF2-40B4-BE49-F238E27FC236}">
                <a16:creationId xmlns:a16="http://schemas.microsoft.com/office/drawing/2014/main" id="{C1F4DBBA-BCF1-3903-21FF-111A44EFDB97}"/>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DF477BA4-FD68-99C6-0BBC-756DB675724A}"/>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9CDFF7BB-2C36-EA6D-8D74-09B0D4A96699}"/>
              </a:ext>
            </a:extLst>
          </p:cNvPr>
          <p:cNvSpPr>
            <a:spLocks noGrp="1"/>
          </p:cNvSpPr>
          <p:nvPr>
            <p:ph type="sldNum" sz="quarter" idx="12"/>
          </p:nvPr>
        </p:nvSpPr>
        <p:spPr/>
        <p:txBody>
          <a:bodyPr/>
          <a:lstStyle/>
          <a:p>
            <a:fld id="{11828C5E-8CE4-D747-8F0F-AA7D410D5DC1}" type="slidenum">
              <a:rPr lang="en-KR" smtClean="0"/>
              <a:pPr/>
              <a:t>9</a:t>
            </a:fld>
            <a:endParaRPr lang="en-KR" dirty="0"/>
          </a:p>
        </p:txBody>
      </p:sp>
      <p:pic>
        <p:nvPicPr>
          <p:cNvPr id="7" name="그림 6">
            <a:extLst>
              <a:ext uri="{FF2B5EF4-FFF2-40B4-BE49-F238E27FC236}">
                <a16:creationId xmlns:a16="http://schemas.microsoft.com/office/drawing/2014/main" id="{123F17B7-7864-3AEE-74E7-FD0475F65F3B}"/>
              </a:ext>
            </a:extLst>
          </p:cNvPr>
          <p:cNvPicPr>
            <a:picLocks noChangeAspect="1"/>
          </p:cNvPicPr>
          <p:nvPr/>
        </p:nvPicPr>
        <p:blipFill>
          <a:blip r:embed="rId2"/>
          <a:stretch>
            <a:fillRect/>
          </a:stretch>
        </p:blipFill>
        <p:spPr>
          <a:xfrm>
            <a:off x="583098" y="1954452"/>
            <a:ext cx="6809644" cy="3270971"/>
          </a:xfrm>
          <a:prstGeom prst="rect">
            <a:avLst/>
          </a:prstGeom>
        </p:spPr>
      </p:pic>
      <p:sp>
        <p:nvSpPr>
          <p:cNvPr id="9" name="TextBox 8">
            <a:extLst>
              <a:ext uri="{FF2B5EF4-FFF2-40B4-BE49-F238E27FC236}">
                <a16:creationId xmlns:a16="http://schemas.microsoft.com/office/drawing/2014/main" id="{76997900-162A-1230-5E50-EC87DCDDD80E}"/>
              </a:ext>
            </a:extLst>
          </p:cNvPr>
          <p:cNvSpPr txBox="1"/>
          <p:nvPr/>
        </p:nvSpPr>
        <p:spPr>
          <a:xfrm>
            <a:off x="7520822" y="2851273"/>
            <a:ext cx="4568259" cy="1477328"/>
          </a:xfrm>
          <a:prstGeom prst="rect">
            <a:avLst/>
          </a:prstGeom>
          <a:noFill/>
        </p:spPr>
        <p:txBody>
          <a:bodyPr wrap="square">
            <a:spAutoFit/>
          </a:bodyPr>
          <a:lstStyle/>
          <a:p>
            <a:pPr marL="342900" lvl="0" indent="-342900" algn="just" latinLnBrk="1">
              <a:buFont typeface="Arial" panose="020B0604020202020204" pitchFamily="34" charset="0"/>
              <a:buChar char="•"/>
              <a:tabLst>
                <a:tab pos="457200" algn="l"/>
              </a:tabLst>
            </a:pPr>
            <a:r>
              <a:rPr lang="en-US" altLang="ko-Kore-US" sz="1800" u="none" strike="noStrike" kern="100" dirty="0">
                <a:solidFill>
                  <a:srgbClr val="000000"/>
                </a:solidFill>
                <a:effectLst/>
                <a:latin typeface="Courier" pitchFamily="2" charset="0"/>
                <a:ea typeface="맑은 고딕" panose="020B0503020000020004" pitchFamily="34" charset="-127"/>
                <a:cs typeface="Times New Roman" panose="02020603050405020304" pitchFamily="18" charset="0"/>
              </a:rPr>
              <a:t>spaceranger mkfastq</a:t>
            </a:r>
            <a:r>
              <a:rPr lang="en-US" altLang="ko-Kore-US" sz="1800" kern="100" dirty="0">
                <a:solidFill>
                  <a:srgbClr val="000000"/>
                </a:solidFill>
                <a:effectLst/>
                <a:latin typeface="Courier" pitchFamily="2" charset="0"/>
                <a:ea typeface="맑은 고딕" panose="020B0503020000020004" pitchFamily="34" charset="-127"/>
                <a:cs typeface="Times New Roman" panose="02020603050405020304" pitchFamily="18" charset="0"/>
              </a:rPr>
              <a:t> </a:t>
            </a:r>
            <a:endParaRPr lang="ko-Kore-US" altLang="ko-Kore-US" sz="1800" kern="100" dirty="0">
              <a:effectLst/>
              <a:latin typeface="Courier" pitchFamily="2" charset="0"/>
              <a:ea typeface="맑은 고딕" panose="020B0503020000020004" pitchFamily="34" charset="-127"/>
              <a:cs typeface="Times New Roman" panose="02020603050405020304" pitchFamily="18" charset="0"/>
            </a:endParaRPr>
          </a:p>
          <a:p>
            <a:pPr marL="342900" lvl="0" indent="-342900" algn="just" latinLnBrk="1">
              <a:buFont typeface="Arial" panose="020B0604020202020204" pitchFamily="34" charset="0"/>
              <a:buChar char="•"/>
              <a:tabLst>
                <a:tab pos="457200" algn="l"/>
              </a:tabLst>
            </a:pPr>
            <a:r>
              <a:rPr lang="en-US" altLang="ko-Kore-US" sz="1800" b="1" u="none" strike="noStrike" kern="100" dirty="0">
                <a:solidFill>
                  <a:srgbClr val="000000"/>
                </a:solidFill>
                <a:effectLst/>
                <a:latin typeface="Courier" pitchFamily="2" charset="0"/>
                <a:ea typeface="맑은 고딕" panose="020B0503020000020004" pitchFamily="34" charset="-127"/>
                <a:cs typeface="Times New Roman" panose="02020603050405020304" pitchFamily="18" charset="0"/>
              </a:rPr>
              <a:t>spaceranger count</a:t>
            </a:r>
            <a:r>
              <a:rPr lang="en-US" altLang="ko-Kore-US" sz="1800" b="1" kern="100" dirty="0">
                <a:solidFill>
                  <a:srgbClr val="000000"/>
                </a:solidFill>
                <a:effectLst/>
                <a:latin typeface="Courier" pitchFamily="2" charset="0"/>
                <a:ea typeface="맑은 고딕" panose="020B0503020000020004" pitchFamily="34" charset="-127"/>
                <a:cs typeface="Times New Roman" panose="02020603050405020304" pitchFamily="18" charset="0"/>
              </a:rPr>
              <a:t> </a:t>
            </a:r>
            <a:endParaRPr lang="ko-Kore-US" altLang="ko-Kore-US" sz="1800" b="1" kern="100" dirty="0">
              <a:effectLst/>
              <a:latin typeface="Courier" pitchFamily="2" charset="0"/>
              <a:ea typeface="맑은 고딕" panose="020B0503020000020004" pitchFamily="34" charset="-127"/>
              <a:cs typeface="Times New Roman" panose="02020603050405020304" pitchFamily="18" charset="0"/>
            </a:endParaRPr>
          </a:p>
          <a:p>
            <a:pPr marL="342900" lvl="0" indent="-342900" algn="just" latinLnBrk="1">
              <a:buFont typeface="Arial" panose="020B0604020202020204" pitchFamily="34" charset="0"/>
              <a:buChar char="•"/>
              <a:tabLst>
                <a:tab pos="457200" algn="l"/>
              </a:tabLst>
            </a:pPr>
            <a:r>
              <a:rPr lang="en-US" altLang="ko-Kore-US" sz="1800" u="none" strike="noStrike" kern="100" dirty="0">
                <a:solidFill>
                  <a:srgbClr val="000000"/>
                </a:solidFill>
                <a:effectLst/>
                <a:latin typeface="Courier" pitchFamily="2" charset="0"/>
                <a:ea typeface="맑은 고딕" panose="020B0503020000020004" pitchFamily="34" charset="-127"/>
                <a:cs typeface="Times New Roman" panose="02020603050405020304" pitchFamily="18" charset="0"/>
              </a:rPr>
              <a:t>spaceranger aggr</a:t>
            </a:r>
            <a:r>
              <a:rPr lang="en-US" altLang="ko-Kore-US" sz="1800" kern="100" dirty="0">
                <a:solidFill>
                  <a:srgbClr val="000000"/>
                </a:solidFill>
                <a:effectLst/>
                <a:latin typeface="Courier" pitchFamily="2" charset="0"/>
                <a:ea typeface="맑은 고딕" panose="020B0503020000020004" pitchFamily="34" charset="-127"/>
                <a:cs typeface="Times New Roman" panose="02020603050405020304" pitchFamily="18" charset="0"/>
              </a:rPr>
              <a:t> </a:t>
            </a:r>
            <a:endParaRPr lang="ko-Kore-US" altLang="ko-Kore-US" sz="1800" kern="100" dirty="0">
              <a:effectLst/>
              <a:latin typeface="Courier" pitchFamily="2" charset="0"/>
              <a:ea typeface="맑은 고딕" panose="020B0503020000020004" pitchFamily="34" charset="-127"/>
              <a:cs typeface="Times New Roman" panose="02020603050405020304" pitchFamily="18" charset="0"/>
            </a:endParaRPr>
          </a:p>
          <a:p>
            <a:pPr marL="342900" lvl="0" indent="-342900" algn="just" latinLnBrk="1">
              <a:buFont typeface="Arial" panose="020B0604020202020204" pitchFamily="34" charset="0"/>
              <a:buChar char="•"/>
              <a:tabLst>
                <a:tab pos="457200" algn="l"/>
              </a:tabLst>
            </a:pPr>
            <a:r>
              <a:rPr lang="en-US" altLang="ko-Kore-US" sz="1800" u="none" strike="noStrike" kern="100" dirty="0">
                <a:solidFill>
                  <a:srgbClr val="000000"/>
                </a:solidFill>
                <a:effectLst/>
                <a:latin typeface="Courier" pitchFamily="2" charset="0"/>
                <a:ea typeface="맑은 고딕" panose="020B0503020000020004" pitchFamily="34" charset="-127"/>
                <a:cs typeface="Times New Roman" panose="02020603050405020304" pitchFamily="18" charset="0"/>
              </a:rPr>
              <a:t>spaceranger targeted-compare</a:t>
            </a:r>
            <a:r>
              <a:rPr lang="en-US" altLang="ko-Kore-US" sz="1800" kern="100" dirty="0">
                <a:solidFill>
                  <a:srgbClr val="000000"/>
                </a:solidFill>
                <a:effectLst/>
                <a:latin typeface="Courier" pitchFamily="2" charset="0"/>
                <a:ea typeface="맑은 고딕" panose="020B0503020000020004" pitchFamily="34" charset="-127"/>
                <a:cs typeface="Times New Roman" panose="02020603050405020304" pitchFamily="18" charset="0"/>
              </a:rPr>
              <a:t> </a:t>
            </a:r>
            <a:endParaRPr lang="ko-Kore-US" altLang="ko-Kore-US" sz="1800" kern="100" dirty="0">
              <a:effectLst/>
              <a:latin typeface="Courier" pitchFamily="2" charset="0"/>
              <a:ea typeface="맑은 고딕" panose="020B0503020000020004" pitchFamily="34" charset="-127"/>
              <a:cs typeface="Times New Roman" panose="02020603050405020304" pitchFamily="18" charset="0"/>
            </a:endParaRPr>
          </a:p>
          <a:p>
            <a:pPr marL="342900" lvl="0" indent="-342900" algn="just" latinLnBrk="1">
              <a:buFont typeface="Arial" panose="020B0604020202020204" pitchFamily="34" charset="0"/>
              <a:buChar char="•"/>
              <a:tabLst>
                <a:tab pos="457200" algn="l"/>
              </a:tabLst>
            </a:pPr>
            <a:r>
              <a:rPr lang="en-US" altLang="ko-Kore-US" sz="1800" u="none" strike="noStrike" kern="100" dirty="0">
                <a:solidFill>
                  <a:srgbClr val="000000"/>
                </a:solidFill>
                <a:effectLst/>
                <a:latin typeface="Courier" pitchFamily="2" charset="0"/>
                <a:ea typeface="맑은 고딕" panose="020B0503020000020004" pitchFamily="34" charset="-127"/>
                <a:cs typeface="Times New Roman" panose="02020603050405020304" pitchFamily="18" charset="0"/>
              </a:rPr>
              <a:t>spaceranger targeted-depth</a:t>
            </a:r>
            <a:r>
              <a:rPr lang="en-US" altLang="ko-Kore-US" sz="1800" kern="100" dirty="0">
                <a:solidFill>
                  <a:srgbClr val="000000"/>
                </a:solidFill>
                <a:effectLst/>
                <a:latin typeface="Courier" pitchFamily="2" charset="0"/>
                <a:ea typeface="맑은 고딕" panose="020B0503020000020004" pitchFamily="34" charset="-127"/>
                <a:cs typeface="Times New Roman" panose="02020603050405020304" pitchFamily="18" charset="0"/>
              </a:rPr>
              <a:t> </a:t>
            </a:r>
            <a:endParaRPr lang="ko-Kore-US" altLang="ko-Kore-US" sz="1800" kern="100" dirty="0">
              <a:effectLst/>
              <a:latin typeface="Courier" pitchFamily="2" charset="0"/>
              <a:ea typeface="맑은 고딕" panose="020B0503020000020004" pitchFamily="34" charset="-127"/>
              <a:cs typeface="Times New Roman" panose="02020603050405020304" pitchFamily="18" charset="0"/>
            </a:endParaRPr>
          </a:p>
        </p:txBody>
      </p:sp>
      <p:sp>
        <p:nvSpPr>
          <p:cNvPr id="11" name="TextBox 10">
            <a:extLst>
              <a:ext uri="{FF2B5EF4-FFF2-40B4-BE49-F238E27FC236}">
                <a16:creationId xmlns:a16="http://schemas.microsoft.com/office/drawing/2014/main" id="{FA1FF33C-ED5C-827C-16D1-AA681C9B3B58}"/>
              </a:ext>
            </a:extLst>
          </p:cNvPr>
          <p:cNvSpPr txBox="1"/>
          <p:nvPr/>
        </p:nvSpPr>
        <p:spPr>
          <a:xfrm>
            <a:off x="579589" y="5352210"/>
            <a:ext cx="6370833" cy="246221"/>
          </a:xfrm>
          <a:prstGeom prst="rect">
            <a:avLst/>
          </a:prstGeom>
          <a:noFill/>
        </p:spPr>
        <p:txBody>
          <a:bodyPr wrap="square">
            <a:spAutoFit/>
          </a:bodyPr>
          <a:lstStyle/>
          <a:p>
            <a:r>
              <a:rPr lang="ko-Kore-US" altLang="en-US" sz="1000" dirty="0">
                <a:solidFill>
                  <a:schemeClr val="tx1">
                    <a:lumMod val="50000"/>
                    <a:lumOff val="50000"/>
                  </a:schemeClr>
                </a:solidFill>
                <a:latin typeface="Arial" panose="020B0604020202020204" pitchFamily="34" charset="0"/>
                <a:cs typeface="Arial" panose="020B0604020202020204" pitchFamily="34" charset="0"/>
              </a:rPr>
              <a:t>https://support.10xgenomics.com/spatial-gene-expression/software/pipelines/latest/what-is-space-ranger</a:t>
            </a:r>
          </a:p>
        </p:txBody>
      </p:sp>
      <p:sp>
        <p:nvSpPr>
          <p:cNvPr id="3" name="Rectangle 2">
            <a:extLst>
              <a:ext uri="{FF2B5EF4-FFF2-40B4-BE49-F238E27FC236}">
                <a16:creationId xmlns:a16="http://schemas.microsoft.com/office/drawing/2014/main" id="{E159A237-1FAC-C980-3F9D-6CB06B589A7C}"/>
              </a:ext>
            </a:extLst>
          </p:cNvPr>
          <p:cNvSpPr/>
          <p:nvPr/>
        </p:nvSpPr>
        <p:spPr>
          <a:xfrm>
            <a:off x="3540034" y="4049486"/>
            <a:ext cx="888275" cy="41801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Tree>
    <p:extLst>
      <p:ext uri="{BB962C8B-B14F-4D97-AF65-F5344CB8AC3E}">
        <p14:creationId xmlns:p14="http://schemas.microsoft.com/office/powerpoint/2010/main" val="19546782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UNIQUEID" val="55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3259</TotalTime>
  <Words>4358</Words>
  <Application>Microsoft Macintosh PowerPoint</Application>
  <PresentationFormat>Widescreen</PresentationFormat>
  <Paragraphs>814</Paragraphs>
  <Slides>61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61</vt:i4>
      </vt:variant>
    </vt:vector>
  </HeadingPairs>
  <TitlesOfParts>
    <vt:vector size="66" baseType="lpstr">
      <vt:lpstr>Arial</vt:lpstr>
      <vt:lpstr>Calibri</vt:lpstr>
      <vt:lpstr>Courier</vt:lpstr>
      <vt:lpstr>Courier New</vt:lpstr>
      <vt:lpstr>Office Theme</vt:lpstr>
      <vt:lpstr>Spatial Transcriptome with R programming</vt:lpstr>
      <vt:lpstr>Table of Contents</vt:lpstr>
      <vt:lpstr>What is R programming?</vt:lpstr>
      <vt:lpstr>What is R and Why R?</vt:lpstr>
      <vt:lpstr>Several ways to use R</vt:lpstr>
      <vt:lpstr>Rstudio</vt:lpstr>
      <vt:lpstr>Space Ranger</vt:lpstr>
      <vt:lpstr>What is Space Ranger?</vt:lpstr>
      <vt:lpstr>Space Ranger Pipelines</vt:lpstr>
      <vt:lpstr>Installing Space Ranger</vt:lpstr>
      <vt:lpstr>Run spaceranger count command</vt:lpstr>
      <vt:lpstr>Output files of Space Ranger</vt:lpstr>
      <vt:lpstr>Output files</vt:lpstr>
      <vt:lpstr>Web summary .html file</vt:lpstr>
      <vt:lpstr>What is a Loupe Browser?</vt:lpstr>
      <vt:lpstr>Loupe Browser</vt:lpstr>
      <vt:lpstr>Load a 10X Visium dataset in R as a SinglecellExperiment</vt:lpstr>
      <vt:lpstr>Load a 10X Visium dataset in R as a SinglecellExperiment</vt:lpstr>
      <vt:lpstr>Clustering Analysis - BayesSpace</vt:lpstr>
      <vt:lpstr>Dataset Description</vt:lpstr>
      <vt:lpstr>Download packages in current R environment</vt:lpstr>
      <vt:lpstr>Load packages in current R environment</vt:lpstr>
      <vt:lpstr>Load dataset</vt:lpstr>
      <vt:lpstr>Explore our data – Overall data</vt:lpstr>
      <vt:lpstr>Explore our data – Row data</vt:lpstr>
      <vt:lpstr>Explore our data – Col data</vt:lpstr>
      <vt:lpstr>Preprocessing</vt:lpstr>
      <vt:lpstr>Preprocessing</vt:lpstr>
      <vt:lpstr>Feature selection and Dimension reduction</vt:lpstr>
      <vt:lpstr>Preprocessing, Feature selection, Dimension reduction at once</vt:lpstr>
      <vt:lpstr>Clustering</vt:lpstr>
      <vt:lpstr>Clustering</vt:lpstr>
      <vt:lpstr>Clustering</vt:lpstr>
      <vt:lpstr>Clustering</vt:lpstr>
      <vt:lpstr>Clustering</vt:lpstr>
      <vt:lpstr>Annotation</vt:lpstr>
      <vt:lpstr>Annotation</vt:lpstr>
      <vt:lpstr>Annotation  </vt:lpstr>
      <vt:lpstr>Annotation  </vt:lpstr>
      <vt:lpstr>Annotation  </vt:lpstr>
      <vt:lpstr>Annotation</vt:lpstr>
      <vt:lpstr>Cell-cell interaction - CellChat</vt:lpstr>
      <vt:lpstr>Dataset Description</vt:lpstr>
      <vt:lpstr>Download packages in current R environment</vt:lpstr>
      <vt:lpstr>Load packages in current R environment</vt:lpstr>
      <vt:lpstr>Load dataset</vt:lpstr>
      <vt:lpstr>Load dataset</vt:lpstr>
      <vt:lpstr>Load dataset</vt:lpstr>
      <vt:lpstr>Create a CellChat object</vt:lpstr>
      <vt:lpstr>Set the ligand-receptor interaction database</vt:lpstr>
      <vt:lpstr>Preprocessing the expression data for cell-cell communication analysis</vt:lpstr>
      <vt:lpstr>Identify ligand-receptor pairs associated with CXCL pathway</vt:lpstr>
      <vt:lpstr>Inference of cell-cell communication network</vt:lpstr>
      <vt:lpstr>Inference of cell-cell communication network</vt:lpstr>
      <vt:lpstr>Inference of cell-cell communication network</vt:lpstr>
      <vt:lpstr>Inference of cell-cell communication network</vt:lpstr>
      <vt:lpstr>Visualization of cell-cell communication network</vt:lpstr>
      <vt:lpstr>Visualization of cell-cell communication network</vt:lpstr>
      <vt:lpstr>Visualization of cell-cell communication network</vt:lpstr>
      <vt:lpstr>Summary</vt:lpstr>
      <vt:lpstr>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Spatial Transcriptome with R programming</dc:title>
  <dc:creator>천하림</dc:creator>
  <cp:lastModifiedBy>박주영</cp:lastModifiedBy>
  <cp:revision>489</cp:revision>
  <dcterms:created xsi:type="dcterms:W3CDTF">2022-11-23T02:56:18Z</dcterms:created>
  <dcterms:modified xsi:type="dcterms:W3CDTF">2023-01-05T02:15:14Z</dcterms:modified>
</cp:coreProperties>
</file>